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</p:sldIdLst>
  <p:sldSz cx="7772400" cy="10058400"/>
  <p:notesSz cx="7772400" cy="10058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57" autoAdjust="0"/>
    <p:restoredTop sz="86467" autoAdjust="0"/>
  </p:normalViewPr>
  <p:slideViewPr>
    <p:cSldViewPr>
      <p:cViewPr varScale="1">
        <p:scale>
          <a:sx n="51" d="100"/>
          <a:sy n="51" d="100"/>
        </p:scale>
        <p:origin x="1459" y="38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lass, Courtney" userId="8109fc08-a5d8-4090-9f37-fe190799515d" providerId="ADAL" clId="{B29467E1-774E-4A28-8365-0F54DB45BB52}"/>
  </pc:docChgLst>
  <pc:docChgLst>
    <pc:chgData name="Courtney Glass" userId="8109fc08-a5d8-4090-9f37-fe190799515d" providerId="ADAL" clId="{AC312FE7-DA85-40BD-9E37-731F22BE5B23}"/>
  </pc:docChgLst>
  <pc:docChgLst>
    <pc:chgData name="Courtney Glass" userId="8109fc08-a5d8-4090-9f37-fe190799515d" providerId="ADAL" clId="{D8E93B4B-29C8-4D2B-97C0-764678D88CDF}"/>
    <pc:docChg chg="undo modSld">
      <pc:chgData name="Courtney Glass" userId="8109fc08-a5d8-4090-9f37-fe190799515d" providerId="ADAL" clId="{D8E93B4B-29C8-4D2B-97C0-764678D88CDF}" dt="2026-08-20T18:42:57.985" v="91" actId="13244"/>
      <pc:docMkLst>
        <pc:docMk/>
      </pc:docMkLst>
      <pc:sldChg chg="modSp">
        <pc:chgData name="Courtney Glass" userId="8109fc08-a5d8-4090-9f37-fe190799515d" providerId="ADAL" clId="{D8E93B4B-29C8-4D2B-97C0-764678D88CDF}" dt="2026-08-20T18:42:57.985" v="91" actId="13244"/>
        <pc:sldMkLst>
          <pc:docMk/>
          <pc:sldMk cId="0" sldId="256"/>
        </pc:sldMkLst>
        <pc:spChg chg="mod">
          <ac:chgData name="Courtney Glass" userId="8109fc08-a5d8-4090-9f37-fe190799515d" providerId="ADAL" clId="{D8E93B4B-29C8-4D2B-97C0-764678D88CDF}" dt="2026-08-20T18:42:32.650" v="83" actId="13244"/>
          <ac:spMkLst>
            <pc:docMk/>
            <pc:sldMk cId="0" sldId="256"/>
            <ac:spMk id="2" creationId="{00000000-0000-0000-0000-000000000000}"/>
          </ac:spMkLst>
        </pc:spChg>
        <pc:spChg chg="mod">
          <ac:chgData name="Courtney Glass" userId="8109fc08-a5d8-4090-9f37-fe190799515d" providerId="ADAL" clId="{D8E93B4B-29C8-4D2B-97C0-764678D88CDF}" dt="2026-08-20T18:42:34.586" v="84" actId="13244"/>
          <ac:spMkLst>
            <pc:docMk/>
            <pc:sldMk cId="0" sldId="256"/>
            <ac:spMk id="3" creationId="{00000000-0000-0000-0000-000000000000}"/>
          </ac:spMkLst>
        </pc:spChg>
        <pc:spChg chg="mod">
          <ac:chgData name="Courtney Glass" userId="8109fc08-a5d8-4090-9f37-fe190799515d" providerId="ADAL" clId="{D8E93B4B-29C8-4D2B-97C0-764678D88CDF}" dt="2026-08-20T18:42:36.298" v="85" actId="13244"/>
          <ac:spMkLst>
            <pc:docMk/>
            <pc:sldMk cId="0" sldId="256"/>
            <ac:spMk id="4" creationId="{00000000-0000-0000-0000-000000000000}"/>
          </ac:spMkLst>
        </pc:spChg>
        <pc:spChg chg="mod">
          <ac:chgData name="Courtney Glass" userId="8109fc08-a5d8-4090-9f37-fe190799515d" providerId="ADAL" clId="{D8E93B4B-29C8-4D2B-97C0-764678D88CDF}" dt="2026-08-20T18:42:37.897" v="86" actId="13244"/>
          <ac:spMkLst>
            <pc:docMk/>
            <pc:sldMk cId="0" sldId="256"/>
            <ac:spMk id="5" creationId="{00000000-0000-0000-0000-000000000000}"/>
          </ac:spMkLst>
        </pc:spChg>
        <pc:spChg chg="mod">
          <ac:chgData name="Courtney Glass" userId="8109fc08-a5d8-4090-9f37-fe190799515d" providerId="ADAL" clId="{D8E93B4B-29C8-4D2B-97C0-764678D88CDF}" dt="2026-08-20T18:42:39.368" v="87" actId="13244"/>
          <ac:spMkLst>
            <pc:docMk/>
            <pc:sldMk cId="0" sldId="256"/>
            <ac:spMk id="7" creationId="{00000000-0000-0000-0000-000000000000}"/>
          </ac:spMkLst>
        </pc:spChg>
        <pc:spChg chg="mod">
          <ac:chgData name="Courtney Glass" userId="8109fc08-a5d8-4090-9f37-fe190799515d" providerId="ADAL" clId="{D8E93B4B-29C8-4D2B-97C0-764678D88CDF}" dt="2026-08-20T18:42:40.970" v="88" actId="13244"/>
          <ac:spMkLst>
            <pc:docMk/>
            <pc:sldMk cId="0" sldId="256"/>
            <ac:spMk id="8" creationId="{00000000-0000-0000-0000-000000000000}"/>
          </ac:spMkLst>
        </pc:spChg>
        <pc:spChg chg="mod">
          <ac:chgData name="Courtney Glass" userId="8109fc08-a5d8-4090-9f37-fe190799515d" providerId="ADAL" clId="{D8E93B4B-29C8-4D2B-97C0-764678D88CDF}" dt="2026-08-20T18:42:44.923" v="90" actId="13244"/>
          <ac:spMkLst>
            <pc:docMk/>
            <pc:sldMk cId="0" sldId="256"/>
            <ac:spMk id="9" creationId="{00000000-0000-0000-0000-000000000000}"/>
          </ac:spMkLst>
        </pc:spChg>
        <pc:spChg chg="mod">
          <ac:chgData name="Courtney Glass" userId="8109fc08-a5d8-4090-9f37-fe190799515d" providerId="ADAL" clId="{D8E93B4B-29C8-4D2B-97C0-764678D88CDF}" dt="2026-08-20T18:42:43.427" v="89" actId="13244"/>
          <ac:spMkLst>
            <pc:docMk/>
            <pc:sldMk cId="0" sldId="256"/>
            <ac:spMk id="12" creationId="{00000000-0000-0000-0000-000000000000}"/>
          </ac:spMkLst>
        </pc:spChg>
        <pc:spChg chg="mod">
          <ac:chgData name="Courtney Glass" userId="8109fc08-a5d8-4090-9f37-fe190799515d" providerId="ADAL" clId="{D8E93B4B-29C8-4D2B-97C0-764678D88CDF}" dt="2026-08-20T18:42:57.985" v="91" actId="13244"/>
          <ac:spMkLst>
            <pc:docMk/>
            <pc:sldMk cId="0" sldId="256"/>
            <ac:spMk id="17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82930" y="3118104"/>
            <a:ext cx="6606540" cy="21122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65860" y="5632704"/>
            <a:ext cx="5440680" cy="25146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8/20/2026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4472940" cy="3024505"/>
          </a:xfrm>
          <a:custGeom>
            <a:avLst/>
            <a:gdLst/>
            <a:ahLst/>
            <a:cxnLst/>
            <a:rect l="l" t="t" r="r" b="b"/>
            <a:pathLst>
              <a:path w="4472940" h="3024505">
                <a:moveTo>
                  <a:pt x="0" y="0"/>
                </a:moveTo>
                <a:lnTo>
                  <a:pt x="4472409" y="0"/>
                </a:lnTo>
                <a:lnTo>
                  <a:pt x="4472409" y="3023900"/>
                </a:lnTo>
                <a:lnTo>
                  <a:pt x="0" y="3023900"/>
                </a:lnTo>
                <a:lnTo>
                  <a:pt x="0" y="0"/>
                </a:lnTo>
                <a:close/>
              </a:path>
            </a:pathLst>
          </a:custGeom>
          <a:solidFill>
            <a:srgbClr val="EC8B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0" y="6753146"/>
            <a:ext cx="4478655" cy="3305175"/>
          </a:xfrm>
          <a:custGeom>
            <a:avLst/>
            <a:gdLst/>
            <a:ahLst/>
            <a:cxnLst/>
            <a:rect l="l" t="t" r="r" b="b"/>
            <a:pathLst>
              <a:path w="4478655" h="3305175">
                <a:moveTo>
                  <a:pt x="0" y="0"/>
                </a:moveTo>
                <a:lnTo>
                  <a:pt x="4478066" y="0"/>
                </a:lnTo>
                <a:lnTo>
                  <a:pt x="4478066" y="3305174"/>
                </a:lnTo>
                <a:lnTo>
                  <a:pt x="0" y="3305174"/>
                </a:lnTo>
                <a:lnTo>
                  <a:pt x="0" y="0"/>
                </a:lnTo>
                <a:close/>
              </a:path>
            </a:pathLst>
          </a:custGeom>
          <a:solidFill>
            <a:srgbClr val="861F4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k object 18"/>
          <p:cNvSpPr/>
          <p:nvPr/>
        </p:nvSpPr>
        <p:spPr>
          <a:xfrm>
            <a:off x="4473799" y="0"/>
            <a:ext cx="3298825" cy="7760970"/>
          </a:xfrm>
          <a:custGeom>
            <a:avLst/>
            <a:gdLst/>
            <a:ahLst/>
            <a:cxnLst/>
            <a:rect l="l" t="t" r="r" b="b"/>
            <a:pathLst>
              <a:path w="3298825" h="7760970">
                <a:moveTo>
                  <a:pt x="0" y="7760820"/>
                </a:moveTo>
                <a:lnTo>
                  <a:pt x="0" y="0"/>
                </a:lnTo>
                <a:lnTo>
                  <a:pt x="3298600" y="0"/>
                </a:lnTo>
                <a:lnTo>
                  <a:pt x="3298600" y="7760820"/>
                </a:lnTo>
                <a:lnTo>
                  <a:pt x="0" y="7760820"/>
                </a:lnTo>
                <a:close/>
              </a:path>
            </a:pathLst>
          </a:custGeom>
          <a:solidFill>
            <a:srgbClr val="861F4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50" b="0" i="0">
                <a:solidFill>
                  <a:srgbClr val="861F40"/>
                </a:solidFill>
                <a:latin typeface="Lucida Sans Unicode"/>
                <a:cs typeface="Lucida Sans Unicode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750" b="0" i="0">
                <a:solidFill>
                  <a:srgbClr val="861F4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8/20/2026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50" b="0" i="0">
                <a:solidFill>
                  <a:srgbClr val="861F40"/>
                </a:solidFill>
                <a:latin typeface="Lucida Sans Unicode"/>
                <a:cs typeface="Lucida Sans Unicode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88620" y="2313432"/>
            <a:ext cx="3380994" cy="66385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002786" y="2313432"/>
            <a:ext cx="3380994" cy="66385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8/20/2026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50" b="0" i="0">
                <a:solidFill>
                  <a:srgbClr val="861F40"/>
                </a:solidFill>
                <a:latin typeface="Lucida Sans Unicode"/>
                <a:cs typeface="Lucida Sans Unicode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8/20/2026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4332399" y="3948147"/>
            <a:ext cx="3440429" cy="3762375"/>
          </a:xfrm>
          <a:custGeom>
            <a:avLst/>
            <a:gdLst/>
            <a:ahLst/>
            <a:cxnLst/>
            <a:rect l="l" t="t" r="r" b="b"/>
            <a:pathLst>
              <a:path w="3440429" h="3762375">
                <a:moveTo>
                  <a:pt x="0" y="3762269"/>
                </a:moveTo>
                <a:lnTo>
                  <a:pt x="3440000" y="3762269"/>
                </a:lnTo>
                <a:lnTo>
                  <a:pt x="3440000" y="0"/>
                </a:lnTo>
                <a:lnTo>
                  <a:pt x="0" y="0"/>
                </a:lnTo>
                <a:lnTo>
                  <a:pt x="0" y="3762269"/>
                </a:lnTo>
                <a:close/>
              </a:path>
            </a:pathLst>
          </a:custGeom>
          <a:solidFill>
            <a:srgbClr val="861F4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4332381" y="0"/>
            <a:ext cx="3440429" cy="3948429"/>
          </a:xfrm>
          <a:custGeom>
            <a:avLst/>
            <a:gdLst/>
            <a:ahLst/>
            <a:cxnLst/>
            <a:rect l="l" t="t" r="r" b="b"/>
            <a:pathLst>
              <a:path w="3440429" h="3948429">
                <a:moveTo>
                  <a:pt x="0" y="0"/>
                </a:moveTo>
                <a:lnTo>
                  <a:pt x="3440018" y="0"/>
                </a:lnTo>
                <a:lnTo>
                  <a:pt x="3440018" y="3948147"/>
                </a:lnTo>
                <a:lnTo>
                  <a:pt x="0" y="3948147"/>
                </a:lnTo>
                <a:lnTo>
                  <a:pt x="0" y="0"/>
                </a:lnTo>
                <a:close/>
              </a:path>
            </a:pathLst>
          </a:custGeom>
          <a:solidFill>
            <a:srgbClr val="EC8B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8/20/2026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75309" y="156897"/>
            <a:ext cx="3401060" cy="6438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50" b="0" i="0">
                <a:solidFill>
                  <a:srgbClr val="861F40"/>
                </a:solidFill>
                <a:latin typeface="Lucida Sans Unicode"/>
                <a:cs typeface="Lucida Sans Unicode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8911" y="3300341"/>
            <a:ext cx="4231640" cy="33782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750" b="0" i="0">
                <a:solidFill>
                  <a:srgbClr val="861F4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642616" y="9354312"/>
            <a:ext cx="2487168" cy="5029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88620" y="9354312"/>
            <a:ext cx="1787652" cy="5029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8/20/2026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596128" y="9354312"/>
            <a:ext cx="1787652" cy="5029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https://apps.es.vt.edu/ssb/HZSKVTSC.P_DispRequest" TargetMode="External"/><Relationship Id="rId3" Type="http://schemas.openxmlformats.org/officeDocument/2006/relationships/hyperlink" Target="https://www.registrar.vt.edu/graduation-multi-brief/checksheets.html" TargetMode="External"/><Relationship Id="rId7" Type="http://schemas.openxmlformats.org/officeDocument/2006/relationships/hyperlink" Target="https://www.prelaw.psci.vt.edu/main/index.htm" TargetMode="External"/><Relationship Id="rId2" Type="http://schemas.openxmlformats.org/officeDocument/2006/relationships/hyperlink" Target="https://www.registrar.vt.edu/graduation-multi-brief/pathway-planner.html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career.vt.edu/channels/health-professions-advising/" TargetMode="External"/><Relationship Id="rId11" Type="http://schemas.openxmlformats.org/officeDocument/2006/relationships/image" Target="../media/image1.png"/><Relationship Id="rId5" Type="http://schemas.openxmlformats.org/officeDocument/2006/relationships/hyperlink" Target="https://www.pathways.prov.vt.edu/students-and-advisors/pathways-guides.html" TargetMode="External"/><Relationship Id="rId10" Type="http://schemas.openxmlformats.org/officeDocument/2006/relationships/hyperlink" Target="https://www.undergraduate.provost.vt.edu/aai/advising-technology/advising-technology-for-students/hokiespa-for-students/course-registration.html" TargetMode="External"/><Relationship Id="rId4" Type="http://schemas.openxmlformats.org/officeDocument/2006/relationships/hyperlink" Target="https://catalog.vt.edu/" TargetMode="External"/><Relationship Id="rId9" Type="http://schemas.openxmlformats.org/officeDocument/2006/relationships/hyperlink" Target="https://www.registrar.vt.edu/graduation-multi-brief/timeline.html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434" dirty="0"/>
              <a:t>S</a:t>
            </a:r>
            <a:r>
              <a:rPr spc="150" dirty="0"/>
              <a:t>U</a:t>
            </a:r>
            <a:r>
              <a:rPr spc="290" dirty="0"/>
              <a:t>CC</a:t>
            </a:r>
            <a:r>
              <a:rPr spc="114" dirty="0"/>
              <a:t>E</a:t>
            </a:r>
            <a:r>
              <a:rPr spc="434" dirty="0"/>
              <a:t>SS</a:t>
            </a:r>
            <a:r>
              <a:rPr spc="155" dirty="0"/>
              <a:t>F</a:t>
            </a:r>
            <a:r>
              <a:rPr spc="150" dirty="0"/>
              <a:t>U</a:t>
            </a:r>
            <a:r>
              <a:rPr spc="-220" dirty="0"/>
              <a:t>L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75309" y="671247"/>
            <a:ext cx="2821305" cy="6438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050" spc="90" dirty="0">
                <a:solidFill>
                  <a:srgbClr val="861F40"/>
                </a:solidFill>
                <a:latin typeface="Lucida Sans Unicode"/>
                <a:cs typeface="Lucida Sans Unicode"/>
              </a:rPr>
              <a:t>START</a:t>
            </a:r>
            <a:r>
              <a:rPr sz="4050" spc="-135" dirty="0">
                <a:solidFill>
                  <a:srgbClr val="861F40"/>
                </a:solidFill>
                <a:latin typeface="Lucida Sans Unicode"/>
                <a:cs typeface="Lucida Sans Unicode"/>
              </a:rPr>
              <a:t> </a:t>
            </a:r>
            <a:r>
              <a:rPr sz="4050" spc="95" dirty="0">
                <a:solidFill>
                  <a:srgbClr val="861F40"/>
                </a:solidFill>
                <a:latin typeface="Lucida Sans Unicode"/>
                <a:cs typeface="Lucida Sans Unicode"/>
              </a:rPr>
              <a:t>TIP:</a:t>
            </a:r>
            <a:endParaRPr sz="4050" dirty="0">
              <a:latin typeface="Lucida Sans Unicode"/>
              <a:cs typeface="Lucida Sans Unicode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75309" y="1185597"/>
            <a:ext cx="2873375" cy="6438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en-US" sz="4050" spc="160" dirty="0">
                <a:solidFill>
                  <a:srgbClr val="861F40"/>
                </a:solidFill>
                <a:latin typeface="Lucida Sans Unicode"/>
                <a:cs typeface="Lucida Sans Unicode"/>
              </a:rPr>
              <a:t>COURSE</a:t>
            </a:r>
            <a:endParaRPr sz="4050" dirty="0">
              <a:latin typeface="Lucida Sans Unicode"/>
              <a:cs typeface="Lucida Sans Unicode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75309" y="1699947"/>
            <a:ext cx="3401060" cy="636713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en-US" sz="4050" spc="305" dirty="0">
                <a:solidFill>
                  <a:srgbClr val="861F40"/>
                </a:solidFill>
                <a:latin typeface="Lucida Sans Unicode"/>
                <a:cs typeface="Lucida Sans Unicode"/>
              </a:rPr>
              <a:t>REQUEST</a:t>
            </a:r>
            <a:endParaRPr sz="4050" dirty="0">
              <a:latin typeface="Lucida Sans Unicode"/>
              <a:cs typeface="Lucida Sans Unicode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98911" y="3031965"/>
            <a:ext cx="3939689" cy="283411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lang="en-US" sz="1750" b="1" spc="70" dirty="0">
                <a:solidFill>
                  <a:srgbClr val="861F40"/>
                </a:solidFill>
                <a:latin typeface="Arial"/>
                <a:cs typeface="Arial"/>
              </a:rPr>
              <a:t>Phases of Course Registration</a:t>
            </a:r>
            <a:endParaRPr sz="1750" b="1" dirty="0">
              <a:latin typeface="Arial"/>
              <a:cs typeface="Arial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body" idx="1"/>
          </p:nvPr>
        </p:nvSpPr>
        <p:spPr>
          <a:xfrm>
            <a:off x="98911" y="3300341"/>
            <a:ext cx="4231640" cy="332847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rtl="0" fontAlgn="base"/>
            <a:endParaRPr lang="en-US" sz="1800" u="sng" dirty="0"/>
          </a:p>
          <a:p>
            <a:pPr rtl="0" fontAlgn="base"/>
            <a:r>
              <a:rPr lang="en-US" sz="1800" u="sng" dirty="0"/>
              <a:t>#1: Course Request</a:t>
            </a:r>
            <a:endParaRPr lang="en-US" sz="1800" dirty="0"/>
          </a:p>
          <a:p>
            <a:pPr rtl="0"/>
            <a:r>
              <a:rPr lang="en-US" sz="1800" dirty="0"/>
              <a:t>You REQUEST what you would want to take ideally. You are NOT guaranteed to receive these courses but hopefully you do receive a few.</a:t>
            </a:r>
            <a:endParaRPr lang="en-US" dirty="0"/>
          </a:p>
          <a:p>
            <a:pPr rtl="0" fontAlgn="base"/>
            <a:br>
              <a:rPr lang="en-US" dirty="0"/>
            </a:br>
            <a:r>
              <a:rPr lang="en-US" sz="1800" u="sng" dirty="0"/>
              <a:t>#2: Drop/Add</a:t>
            </a:r>
            <a:endParaRPr lang="en-US" sz="1800" dirty="0"/>
          </a:p>
          <a:p>
            <a:r>
              <a:rPr lang="en-US" sz="1800" dirty="0"/>
              <a:t>Drop/Add is </a:t>
            </a:r>
            <a:r>
              <a:rPr lang="en-US" sz="1800" b="1" dirty="0"/>
              <a:t>“live action” </a:t>
            </a:r>
            <a:r>
              <a:rPr lang="en-US" sz="1800" dirty="0"/>
              <a:t>and is how you finalize your class schedule. You can change course sections and add new classes officially. </a:t>
            </a:r>
            <a:endParaRPr spc="100" dirty="0"/>
          </a:p>
        </p:txBody>
      </p:sp>
      <p:sp>
        <p:nvSpPr>
          <p:cNvPr id="12" name="object 12"/>
          <p:cNvSpPr txBox="1"/>
          <p:nvPr/>
        </p:nvSpPr>
        <p:spPr>
          <a:xfrm>
            <a:off x="4532896" y="175126"/>
            <a:ext cx="3199130" cy="652742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358140">
              <a:lnSpc>
                <a:spcPct val="117900"/>
              </a:lnSpc>
              <a:spcBef>
                <a:spcPts val="95"/>
              </a:spcBef>
            </a:pPr>
            <a:r>
              <a:rPr lang="en-US" sz="1750" b="1" spc="110" dirty="0">
                <a:solidFill>
                  <a:srgbClr val="FFFFFF"/>
                </a:solidFill>
                <a:latin typeface="Arial"/>
                <a:cs typeface="Arial"/>
              </a:rPr>
              <a:t>Preparing for Course Request</a:t>
            </a:r>
            <a:r>
              <a:rPr sz="1750" b="1" spc="65" dirty="0">
                <a:solidFill>
                  <a:srgbClr val="FFFFFF"/>
                </a:solidFill>
                <a:latin typeface="Arial"/>
                <a:cs typeface="Arial"/>
              </a:rPr>
              <a:t>:</a:t>
            </a:r>
            <a:endParaRPr lang="en-US" sz="1750" b="1" spc="65" dirty="0">
              <a:solidFill>
                <a:srgbClr val="FFFFFF"/>
              </a:solidFill>
              <a:latin typeface="Arial"/>
              <a:cs typeface="Arial"/>
            </a:endParaRPr>
          </a:p>
          <a:p>
            <a:pPr marL="12700" marR="358140">
              <a:lnSpc>
                <a:spcPct val="117900"/>
              </a:lnSpc>
              <a:spcBef>
                <a:spcPts val="95"/>
              </a:spcBef>
            </a:pPr>
            <a:endParaRPr lang="en-US" spc="65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Take care of any Holds (Go to Hokie Spa – Hokie Wallet – Administrative Holds). 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Utilize Hokie GPS planner </a:t>
            </a:r>
            <a:r>
              <a:rPr lang="en-US" u="sng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here</a:t>
            </a:r>
            <a:r>
              <a:rPr lang="en-US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talk to us in class.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Review </a:t>
            </a:r>
            <a:r>
              <a:rPr lang="en-US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checksheets</a:t>
            </a:r>
            <a:r>
              <a:rPr lang="en-US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u="sng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here</a:t>
            </a:r>
            <a:r>
              <a:rPr lang="en-US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Catalogs </a:t>
            </a:r>
            <a:r>
              <a:rPr lang="en-US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here</a:t>
            </a:r>
            <a:r>
              <a:rPr lang="en-US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&amp; the Pathways Course Catalog </a:t>
            </a:r>
            <a:r>
              <a:rPr lang="en-US" u="sng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here</a:t>
            </a:r>
            <a:r>
              <a:rPr lang="en-US" u="sng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Pre-Med advising </a:t>
            </a:r>
            <a:r>
              <a:rPr lang="en-US" u="sng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here</a:t>
            </a:r>
            <a:r>
              <a:rPr lang="en-US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&amp; Pre-Law advising </a:t>
            </a:r>
            <a:r>
              <a:rPr lang="en-US" u="sng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here</a:t>
            </a:r>
            <a:r>
              <a:rPr lang="en-US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for all majors.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Check the VT Timetable for courses </a:t>
            </a:r>
            <a:r>
              <a:rPr lang="en-US" u="sng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here</a:t>
            </a:r>
            <a:r>
              <a:rPr lang="en-US" u="sng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make a list of your desired CRNs.</a:t>
            </a:r>
          </a:p>
          <a:p>
            <a:pPr fontAlgn="base"/>
            <a:endParaRPr lang="en-US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u="sng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Apply for your Degree if you have 60 credit hours completed </a:t>
            </a:r>
            <a:r>
              <a:rPr lang="en-US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pick your graduation semester </a:t>
            </a:r>
            <a:r>
              <a:rPr lang="en-US" u="sng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here</a:t>
            </a:r>
            <a:r>
              <a:rPr lang="en-US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pc="65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8493" y="6968624"/>
            <a:ext cx="33026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800" b="1" spc="65" dirty="0">
                <a:solidFill>
                  <a:srgbClr val="FFFFFF"/>
                </a:solidFill>
                <a:latin typeface="Arial"/>
                <a:cs typeface="Arial"/>
              </a:rPr>
              <a:t>Submit Course Request:</a:t>
            </a:r>
            <a:endParaRPr sz="1800" b="1" dirty="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0393" y="7242943"/>
            <a:ext cx="4410881" cy="1899879"/>
          </a:xfrm>
          <a:prstGeom prst="rect">
            <a:avLst/>
          </a:prstGeom>
        </p:spPr>
        <p:txBody>
          <a:bodyPr vert="horz" wrap="square" lIns="0" tIns="52705" rIns="0" bIns="0" rtlCol="0">
            <a:spAutoFit/>
          </a:bodyPr>
          <a:lstStyle/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See </a:t>
            </a:r>
            <a:r>
              <a:rPr lang="en-US" sz="20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 to Complete Course Request </a:t>
            </a:r>
            <a:r>
              <a:rPr lang="en-US" sz="20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  <a:hlinkClick r:id="rId10"/>
              </a:rPr>
              <a:t>here! </a:t>
            </a:r>
            <a:endParaRPr lang="en-US" sz="20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Submitting early doesn’t increase your chances of getting specific classes, but DO submit by the deadline. </a:t>
            </a:r>
          </a:p>
        </p:txBody>
      </p:sp>
      <p:pic>
        <p:nvPicPr>
          <p:cNvPr id="20" name="Picture 19" descr="A logo for a college of science: psychology department">
            <a:extLst>
              <a:ext uri="{FF2B5EF4-FFF2-40B4-BE49-F238E27FC236}">
                <a16:creationId xmlns:a16="http://schemas.microsoft.com/office/drawing/2014/main" id="{E7219A02-D664-AF3F-540F-3854910DE8DF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4933" y="7871467"/>
            <a:ext cx="2915057" cy="2048161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FFF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39</TotalTime>
  <Words>200</Words>
  <Application>Microsoft Office PowerPoint</Application>
  <PresentationFormat>Custom</PresentationFormat>
  <Paragraphs>22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Lucida Sans Unicode</vt:lpstr>
      <vt:lpstr>Office Theme</vt:lpstr>
      <vt:lpstr>SUCCESSFUL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Copy of Successful Start Tips: Study Skills</dc:title>
  <dc:creator>Grace Burden</dc:creator>
  <cp:keywords>DAGNM7dz_9A,BAE5XYe12Lc</cp:keywords>
  <cp:lastModifiedBy>Courtney Glass</cp:lastModifiedBy>
  <cp:revision>4</cp:revision>
  <dcterms:created xsi:type="dcterms:W3CDTF">2024-08-14T14:43:33Z</dcterms:created>
  <dcterms:modified xsi:type="dcterms:W3CDTF">2026-08-20T18:43:00Z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2024-08-07T00:00:00Z</vt:filetime>
  </property>
  <property fmtid="{D5CDD505-2E9C-101B-9397-08002B2CF9AE}" pid="3" name="Creator">
    <vt:lpwstr>Canva</vt:lpwstr>
  </property>
  <property fmtid="{D5CDD505-2E9C-101B-9397-08002B2CF9AE}" pid="4" name="LastSaved">
    <vt:filetime>2024-08-14T00:00:00Z</vt:filetime>
  </property>
</Properties>
</file>