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1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ss, Courtney" userId="8109fc08-a5d8-4090-9f37-fe190799515d" providerId="ADAL" clId="{3B476966-599D-4590-8DE2-F556F3BEEBD3}"/>
    <pc:docChg chg="undo custSel modSld">
      <pc:chgData name="Glass, Courtney" userId="8109fc08-a5d8-4090-9f37-fe190799515d" providerId="ADAL" clId="{3B476966-599D-4590-8DE2-F556F3BEEBD3}" dt="2025-08-19T15:26:11.547" v="12" actId="20577"/>
      <pc:docMkLst>
        <pc:docMk/>
      </pc:docMkLst>
      <pc:sldChg chg="modSp mod">
        <pc:chgData name="Glass, Courtney" userId="8109fc08-a5d8-4090-9f37-fe190799515d" providerId="ADAL" clId="{3B476966-599D-4590-8DE2-F556F3BEEBD3}" dt="2025-08-19T15:26:11.547" v="12" actId="20577"/>
        <pc:sldMkLst>
          <pc:docMk/>
          <pc:sldMk cId="0" sldId="256"/>
        </pc:sldMkLst>
        <pc:spChg chg="mod">
          <ac:chgData name="Glass, Courtney" userId="8109fc08-a5d8-4090-9f37-fe190799515d" providerId="ADAL" clId="{3B476966-599D-4590-8DE2-F556F3BEEBD3}" dt="2025-08-19T15:26:11.547" v="12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Glass, Courtney" userId="8109fc08-a5d8-4090-9f37-fe190799515d" providerId="ADAL" clId="{3B476966-599D-4590-8DE2-F556F3BEEBD3}" dt="2025-08-19T15:25:26.448" v="5" actId="1076"/>
          <ac:spMkLst>
            <pc:docMk/>
            <pc:sldMk cId="0" sldId="256"/>
            <ac:spMk id="6" creationId="{00000000-0000-0000-0000-000000000000}"/>
          </ac:spMkLst>
        </pc:spChg>
      </pc:sldChg>
    </pc:docChg>
  </pc:docChgLst>
  <pc:docChgLst>
    <pc:chgData name="Glass, Courtney" userId="8109fc08-a5d8-4090-9f37-fe190799515d" providerId="ADAL" clId="{ACA19587-1C47-4491-9D1F-5ABE99AD5543}"/>
    <pc:docChg chg="undo custSel modSld">
      <pc:chgData name="Glass, Courtney" userId="8109fc08-a5d8-4090-9f37-fe190799515d" providerId="ADAL" clId="{ACA19587-1C47-4491-9D1F-5ABE99AD5543}" dt="2025-09-23T19:58:29.575" v="85" actId="20577"/>
      <pc:docMkLst>
        <pc:docMk/>
      </pc:docMkLst>
      <pc:sldChg chg="modSp mod">
        <pc:chgData name="Glass, Courtney" userId="8109fc08-a5d8-4090-9f37-fe190799515d" providerId="ADAL" clId="{ACA19587-1C47-4491-9D1F-5ABE99AD5543}" dt="2025-09-23T19:58:29.575" v="85" actId="20577"/>
        <pc:sldMkLst>
          <pc:docMk/>
          <pc:sldMk cId="0" sldId="256"/>
        </pc:sldMkLst>
        <pc:spChg chg="mod">
          <ac:chgData name="Glass, Courtney" userId="8109fc08-a5d8-4090-9f37-fe190799515d" providerId="ADAL" clId="{ACA19587-1C47-4491-9D1F-5ABE99AD5543}" dt="2025-09-23T19:58:29.575" v="85" actId="20577"/>
          <ac:spMkLst>
            <pc:docMk/>
            <pc:sldMk cId="0" sldId="256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5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429385"/>
          </a:xfrm>
          <a:custGeom>
            <a:avLst/>
            <a:gdLst/>
            <a:ahLst/>
            <a:cxnLst/>
            <a:rect l="l" t="t" r="r" b="b"/>
            <a:pathLst>
              <a:path w="7772400" h="1429385">
                <a:moveTo>
                  <a:pt x="0" y="0"/>
                </a:moveTo>
                <a:lnTo>
                  <a:pt x="7772399" y="0"/>
                </a:lnTo>
                <a:lnTo>
                  <a:pt x="7772399" y="1429135"/>
                </a:lnTo>
                <a:lnTo>
                  <a:pt x="0" y="1429135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064348" y="1426563"/>
            <a:ext cx="3708400" cy="6410325"/>
          </a:xfrm>
          <a:custGeom>
            <a:avLst/>
            <a:gdLst/>
            <a:ahLst/>
            <a:cxnLst/>
            <a:rect l="l" t="t" r="r" b="b"/>
            <a:pathLst>
              <a:path w="3708400" h="6410325">
                <a:moveTo>
                  <a:pt x="0" y="0"/>
                </a:moveTo>
                <a:lnTo>
                  <a:pt x="3708051" y="0"/>
                </a:lnTo>
                <a:lnTo>
                  <a:pt x="3708051" y="6410324"/>
                </a:lnTo>
                <a:lnTo>
                  <a:pt x="0" y="6410324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" y="5095862"/>
            <a:ext cx="4067175" cy="4963160"/>
          </a:xfrm>
          <a:custGeom>
            <a:avLst/>
            <a:gdLst/>
            <a:ahLst/>
            <a:cxnLst/>
            <a:rect l="l" t="t" r="r" b="b"/>
            <a:pathLst>
              <a:path w="4067175" h="4963159">
                <a:moveTo>
                  <a:pt x="0" y="0"/>
                </a:moveTo>
                <a:lnTo>
                  <a:pt x="4067174" y="0"/>
                </a:lnTo>
                <a:lnTo>
                  <a:pt x="4067174" y="4962536"/>
                </a:lnTo>
                <a:lnTo>
                  <a:pt x="0" y="4962536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295317" y="8068938"/>
            <a:ext cx="3231625" cy="16866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3998" y="170180"/>
            <a:ext cx="7385050" cy="6134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0" i="0">
                <a:solidFill>
                  <a:srgbClr val="861F40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743" y="1528429"/>
            <a:ext cx="7578912" cy="6022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sd.vt.edu/how_to_connect.html" TargetMode="External"/><Relationship Id="rId2" Type="http://schemas.openxmlformats.org/officeDocument/2006/relationships/hyperlink" Target="https://studentsuccess.vt.edu/seminar-seri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10" dirty="0"/>
              <a:t>SUCCESSFUL </a:t>
            </a:r>
            <a:r>
              <a:rPr spc="90" dirty="0"/>
              <a:t>START TIP:</a:t>
            </a:r>
            <a:r>
              <a:rPr spc="-530" dirty="0"/>
              <a:t> </a:t>
            </a:r>
            <a:r>
              <a:rPr spc="114" dirty="0"/>
              <a:t>TIME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3998" y="655955"/>
            <a:ext cx="6625590" cy="613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50" spc="140" dirty="0">
                <a:solidFill>
                  <a:srgbClr val="861F40"/>
                </a:solidFill>
                <a:latin typeface="Lucida Sans Unicode"/>
                <a:cs typeface="Lucida Sans Unicode"/>
              </a:rPr>
              <a:t>MANAGEMENT </a:t>
            </a:r>
            <a:r>
              <a:rPr sz="3850" spc="10" dirty="0">
                <a:solidFill>
                  <a:srgbClr val="861F40"/>
                </a:solidFill>
                <a:latin typeface="Lucida Sans Unicode"/>
                <a:cs typeface="Lucida Sans Unicode"/>
              </a:rPr>
              <a:t>&amp; </a:t>
            </a:r>
            <a:r>
              <a:rPr sz="3850" spc="265" dirty="0">
                <a:solidFill>
                  <a:srgbClr val="861F40"/>
                </a:solidFill>
                <a:latin typeface="Lucida Sans Unicode"/>
                <a:cs typeface="Lucida Sans Unicode"/>
              </a:rPr>
              <a:t>SSD</a:t>
            </a:r>
            <a:r>
              <a:rPr sz="3850" spc="-420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3850" spc="114" dirty="0">
                <a:solidFill>
                  <a:srgbClr val="861F40"/>
                </a:solidFill>
                <a:latin typeface="Lucida Sans Unicode"/>
                <a:cs typeface="Lucida Sans Unicode"/>
              </a:rPr>
              <a:t>INFO</a:t>
            </a:r>
            <a:endParaRPr sz="385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397" y="1429385"/>
            <a:ext cx="3863975" cy="359981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19050" indent="300990">
              <a:lnSpc>
                <a:spcPct val="114300"/>
              </a:lnSpc>
              <a:spcBef>
                <a:spcPts val="85"/>
              </a:spcBef>
            </a:pPr>
            <a:r>
              <a:rPr sz="1950" b="1" spc="50" dirty="0">
                <a:solidFill>
                  <a:srgbClr val="861F40"/>
                </a:solidFill>
                <a:latin typeface="Tahoma"/>
                <a:cs typeface="Tahoma"/>
              </a:rPr>
              <a:t>Avoiding </a:t>
            </a:r>
            <a:r>
              <a:rPr sz="1950" b="1" spc="25" dirty="0">
                <a:solidFill>
                  <a:srgbClr val="861F40"/>
                </a:solidFill>
                <a:latin typeface="Tahoma"/>
                <a:cs typeface="Tahoma"/>
              </a:rPr>
              <a:t>Procrastination:  </a:t>
            </a:r>
            <a:r>
              <a:rPr sz="1850" spc="75" dirty="0">
                <a:solidFill>
                  <a:srgbClr val="861F40"/>
                </a:solidFill>
                <a:latin typeface="Lucida Sans Unicode"/>
                <a:cs typeface="Lucida Sans Unicode"/>
              </a:rPr>
              <a:t>Break </a:t>
            </a: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big </a:t>
            </a:r>
            <a:r>
              <a:rPr sz="1850" spc="80" dirty="0">
                <a:solidFill>
                  <a:srgbClr val="861F40"/>
                </a:solidFill>
                <a:latin typeface="Lucida Sans Unicode"/>
                <a:cs typeface="Lucida Sans Unicode"/>
              </a:rPr>
              <a:t>assignments </a:t>
            </a:r>
            <a:r>
              <a:rPr sz="1850" spc="15" dirty="0">
                <a:solidFill>
                  <a:srgbClr val="861F40"/>
                </a:solidFill>
                <a:latin typeface="Lucida Sans Unicode"/>
                <a:cs typeface="Lucida Sans Unicode"/>
              </a:rPr>
              <a:t>into  </a:t>
            </a:r>
            <a:r>
              <a:rPr sz="1850" spc="70" dirty="0">
                <a:solidFill>
                  <a:srgbClr val="861F40"/>
                </a:solidFill>
                <a:latin typeface="Lucida Sans Unicode"/>
                <a:cs typeface="Lucida Sans Unicode"/>
              </a:rPr>
              <a:t>smaller </a:t>
            </a:r>
            <a:r>
              <a:rPr sz="1850" spc="85" dirty="0">
                <a:solidFill>
                  <a:srgbClr val="861F40"/>
                </a:solidFill>
                <a:latin typeface="Lucida Sans Unicode"/>
                <a:cs typeface="Lucida Sans Unicode"/>
              </a:rPr>
              <a:t>pieces </a:t>
            </a:r>
            <a:r>
              <a:rPr sz="1850" spc="25" dirty="0">
                <a:solidFill>
                  <a:srgbClr val="861F40"/>
                </a:solidFill>
                <a:latin typeface="Lucida Sans Unicode"/>
                <a:cs typeface="Lucida Sans Unicode"/>
              </a:rPr>
              <a:t>to </a:t>
            </a:r>
            <a:r>
              <a:rPr sz="1850" spc="110" dirty="0">
                <a:solidFill>
                  <a:srgbClr val="861F40"/>
                </a:solidFill>
                <a:latin typeface="Lucida Sans Unicode"/>
                <a:cs typeface="Lucida Sans Unicode"/>
              </a:rPr>
              <a:t>be</a:t>
            </a:r>
            <a:r>
              <a:rPr sz="1850" spc="-350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90" dirty="0">
                <a:solidFill>
                  <a:srgbClr val="861F40"/>
                </a:solidFill>
                <a:latin typeface="Lucida Sans Unicode"/>
                <a:cs typeface="Lucida Sans Unicode"/>
              </a:rPr>
              <a:t>completed  </a:t>
            </a:r>
            <a:r>
              <a:rPr sz="1850" spc="60" dirty="0">
                <a:solidFill>
                  <a:srgbClr val="861F40"/>
                </a:solidFill>
                <a:latin typeface="Lucida Sans Unicode"/>
                <a:cs typeface="Lucida Sans Unicode"/>
              </a:rPr>
              <a:t>over</a:t>
            </a:r>
            <a:r>
              <a:rPr sz="1850" spc="-30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25" dirty="0">
                <a:solidFill>
                  <a:srgbClr val="861F40"/>
                </a:solidFill>
                <a:latin typeface="Lucida Sans Unicode"/>
                <a:cs typeface="Lucida Sans Unicode"/>
              </a:rPr>
              <a:t>time.</a:t>
            </a:r>
            <a:endParaRPr sz="1850" dirty="0">
              <a:latin typeface="Lucida Sans Unicode"/>
              <a:cs typeface="Lucida Sans Unicode"/>
            </a:endParaRPr>
          </a:p>
          <a:p>
            <a:pPr marL="12700" marR="132080">
              <a:lnSpc>
                <a:spcPct val="114900"/>
              </a:lnSpc>
            </a:pPr>
            <a:r>
              <a:rPr sz="1850" spc="50" dirty="0">
                <a:solidFill>
                  <a:srgbClr val="861F40"/>
                </a:solidFill>
                <a:latin typeface="Lucida Sans Unicode"/>
                <a:cs typeface="Lucida Sans Unicode"/>
              </a:rPr>
              <a:t>Eliminate </a:t>
            </a:r>
            <a:r>
              <a:rPr sz="1850" spc="45" dirty="0">
                <a:solidFill>
                  <a:srgbClr val="861F40"/>
                </a:solidFill>
                <a:latin typeface="Lucida Sans Unicode"/>
                <a:cs typeface="Lucida Sans Unicode"/>
              </a:rPr>
              <a:t>distractions </a:t>
            </a:r>
            <a:r>
              <a:rPr sz="1850" spc="85" dirty="0">
                <a:solidFill>
                  <a:srgbClr val="861F40"/>
                </a:solidFill>
                <a:latin typeface="Lucida Sans Unicode"/>
                <a:cs typeface="Lucida Sans Unicode"/>
              </a:rPr>
              <a:t>when</a:t>
            </a:r>
            <a:r>
              <a:rPr sz="1850" spc="-170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-65" dirty="0">
                <a:solidFill>
                  <a:srgbClr val="861F40"/>
                </a:solidFill>
                <a:latin typeface="Lucida Sans Unicode"/>
                <a:cs typeface="Lucida Sans Unicode"/>
              </a:rPr>
              <a:t>it’s  </a:t>
            </a:r>
            <a:r>
              <a:rPr sz="1850" spc="70" dirty="0">
                <a:solidFill>
                  <a:srgbClr val="861F40"/>
                </a:solidFill>
                <a:latin typeface="Lucida Sans Unicode"/>
                <a:cs typeface="Lucida Sans Unicode"/>
              </a:rPr>
              <a:t>time </a:t>
            </a:r>
            <a:r>
              <a:rPr sz="1850" spc="25" dirty="0">
                <a:solidFill>
                  <a:srgbClr val="861F40"/>
                </a:solidFill>
                <a:latin typeface="Lucida Sans Unicode"/>
                <a:cs typeface="Lucida Sans Unicode"/>
              </a:rPr>
              <a:t>to </a:t>
            </a:r>
            <a:r>
              <a:rPr sz="1850" spc="75" dirty="0">
                <a:solidFill>
                  <a:srgbClr val="861F40"/>
                </a:solidFill>
                <a:latin typeface="Lucida Sans Unicode"/>
                <a:cs typeface="Lucida Sans Unicode"/>
              </a:rPr>
              <a:t>get </a:t>
            </a:r>
            <a:r>
              <a:rPr sz="1850" spc="15" dirty="0">
                <a:solidFill>
                  <a:srgbClr val="861F40"/>
                </a:solidFill>
                <a:latin typeface="Lucida Sans Unicode"/>
                <a:cs typeface="Lucida Sans Unicode"/>
              </a:rPr>
              <a:t>work </a:t>
            </a:r>
            <a:r>
              <a:rPr sz="1850" spc="80" dirty="0">
                <a:solidFill>
                  <a:srgbClr val="861F40"/>
                </a:solidFill>
                <a:latin typeface="Lucida Sans Unicode"/>
                <a:cs typeface="Lucida Sans Unicode"/>
              </a:rPr>
              <a:t>done </a:t>
            </a:r>
            <a:r>
              <a:rPr sz="1850" spc="395" dirty="0">
                <a:solidFill>
                  <a:srgbClr val="861F40"/>
                </a:solidFill>
                <a:latin typeface="Lucida Sans Unicode"/>
                <a:cs typeface="Lucida Sans Unicode"/>
              </a:rPr>
              <a:t>– </a:t>
            </a: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no  </a:t>
            </a:r>
            <a:r>
              <a:rPr sz="1850" spc="40" dirty="0">
                <a:solidFill>
                  <a:srgbClr val="861F40"/>
                </a:solidFill>
                <a:latin typeface="Lucida Sans Unicode"/>
                <a:cs typeface="Lucida Sans Unicode"/>
              </a:rPr>
              <a:t>phones.</a:t>
            </a:r>
            <a:endParaRPr sz="185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850" spc="5" dirty="0">
                <a:solidFill>
                  <a:srgbClr val="861F40"/>
                </a:solidFill>
                <a:latin typeface="Lucida Sans Unicode"/>
                <a:cs typeface="Lucida Sans Unicode"/>
              </a:rPr>
              <a:t>Finish </a:t>
            </a:r>
            <a:r>
              <a:rPr sz="1850" spc="60" dirty="0">
                <a:solidFill>
                  <a:srgbClr val="861F40"/>
                </a:solidFill>
                <a:latin typeface="Lucida Sans Unicode"/>
                <a:cs typeface="Lucida Sans Unicode"/>
              </a:rPr>
              <a:t>the </a:t>
            </a:r>
            <a:r>
              <a:rPr sz="1850" spc="90" dirty="0">
                <a:solidFill>
                  <a:srgbClr val="861F40"/>
                </a:solidFill>
                <a:latin typeface="Lucida Sans Unicode"/>
                <a:cs typeface="Lucida Sans Unicode"/>
              </a:rPr>
              <a:t>hard </a:t>
            </a:r>
            <a:r>
              <a:rPr sz="1850" spc="-5" dirty="0">
                <a:solidFill>
                  <a:srgbClr val="861F40"/>
                </a:solidFill>
                <a:latin typeface="Lucida Sans Unicode"/>
                <a:cs typeface="Lucida Sans Unicode"/>
              </a:rPr>
              <a:t>stuff</a:t>
            </a:r>
            <a:r>
              <a:rPr sz="1850" spc="-265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-45" dirty="0">
                <a:solidFill>
                  <a:srgbClr val="861F40"/>
                </a:solidFill>
                <a:latin typeface="Lucida Sans Unicode"/>
                <a:cs typeface="Lucida Sans Unicode"/>
              </a:rPr>
              <a:t>first.</a:t>
            </a:r>
            <a:endParaRPr sz="1850" dirty="0">
              <a:latin typeface="Lucida Sans Unicode"/>
              <a:cs typeface="Lucida Sans Unicode"/>
            </a:endParaRPr>
          </a:p>
          <a:p>
            <a:pPr marL="12700" marR="5080">
              <a:lnSpc>
                <a:spcPct val="114900"/>
              </a:lnSpc>
            </a:pPr>
            <a:r>
              <a:rPr sz="1850" spc="20" dirty="0">
                <a:solidFill>
                  <a:srgbClr val="861F40"/>
                </a:solidFill>
                <a:latin typeface="Lucida Sans Unicode"/>
                <a:cs typeface="Lucida Sans Unicode"/>
              </a:rPr>
              <a:t>Find </a:t>
            </a:r>
            <a:r>
              <a:rPr sz="1850" spc="150" dirty="0">
                <a:solidFill>
                  <a:srgbClr val="861F40"/>
                </a:solidFill>
                <a:latin typeface="Lucida Sans Unicode"/>
                <a:cs typeface="Lucida Sans Unicode"/>
              </a:rPr>
              <a:t>an </a:t>
            </a:r>
            <a:r>
              <a:rPr sz="1850" spc="75" dirty="0">
                <a:solidFill>
                  <a:srgbClr val="861F40"/>
                </a:solidFill>
                <a:latin typeface="Lucida Sans Unicode"/>
                <a:cs typeface="Lucida Sans Unicode"/>
              </a:rPr>
              <a:t>accountability </a:t>
            </a:r>
            <a:r>
              <a:rPr sz="1850" spc="35" dirty="0">
                <a:solidFill>
                  <a:srgbClr val="861F40"/>
                </a:solidFill>
                <a:latin typeface="Lucida Sans Unicode"/>
                <a:cs typeface="Lucida Sans Unicode"/>
              </a:rPr>
              <a:t>partner.  </a:t>
            </a:r>
            <a:r>
              <a:rPr sz="1850" spc="90" dirty="0">
                <a:solidFill>
                  <a:srgbClr val="861F40"/>
                </a:solidFill>
                <a:latin typeface="Lucida Sans Unicode"/>
                <a:cs typeface="Lucida Sans Unicode"/>
              </a:rPr>
              <a:t>Check </a:t>
            </a:r>
            <a:r>
              <a:rPr sz="1850" spc="35" dirty="0">
                <a:solidFill>
                  <a:srgbClr val="861F40"/>
                </a:solidFill>
                <a:latin typeface="Lucida Sans Unicode"/>
                <a:cs typeface="Lucida Sans Unicode"/>
              </a:rPr>
              <a:t>out </a:t>
            </a:r>
            <a:r>
              <a:rPr sz="1850" spc="60" dirty="0">
                <a:solidFill>
                  <a:srgbClr val="861F40"/>
                </a:solidFill>
                <a:latin typeface="Lucida Sans Unicode"/>
                <a:cs typeface="Lucida Sans Unicode"/>
              </a:rPr>
              <a:t>the </a:t>
            </a:r>
            <a:r>
              <a:rPr sz="1850" spc="140" dirty="0">
                <a:solidFill>
                  <a:srgbClr val="861F40"/>
                </a:solidFill>
                <a:latin typeface="Lucida Sans Unicode"/>
                <a:cs typeface="Lucida Sans Unicode"/>
              </a:rPr>
              <a:t>SSC</a:t>
            </a:r>
            <a:r>
              <a:rPr sz="1850" spc="-390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40" dirty="0">
                <a:solidFill>
                  <a:srgbClr val="861F40"/>
                </a:solidFill>
                <a:latin typeface="Lucida Sans Unicode"/>
                <a:cs typeface="Lucida Sans Unicode"/>
              </a:rPr>
              <a:t>workshop </a:t>
            </a: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on</a:t>
            </a:r>
            <a:endParaRPr sz="185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850" u="heavy" spc="-46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50" u="heavy" spc="80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2"/>
              </a:rPr>
              <a:t>Overcomin</a:t>
            </a:r>
            <a:r>
              <a:rPr sz="1850" spc="80" dirty="0">
                <a:solidFill>
                  <a:srgbClr val="861F40"/>
                </a:solidFill>
                <a:latin typeface="Lucida Sans Unicode"/>
                <a:cs typeface="Lucida Sans Unicode"/>
                <a:hlinkClick r:id="rId2"/>
              </a:rPr>
              <a:t>g</a:t>
            </a:r>
            <a:r>
              <a:rPr sz="1850" u="heavy" spc="-8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2"/>
              </a:rPr>
              <a:t> </a:t>
            </a:r>
            <a:r>
              <a:rPr sz="1850" u="heavy" spc="5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2"/>
              </a:rPr>
              <a:t>Procrastination</a:t>
            </a:r>
            <a:endParaRPr sz="1850" dirty="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311701" y="1520195"/>
            <a:ext cx="7385050" cy="5115696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4069715" marR="5080" indent="514984">
              <a:lnSpc>
                <a:spcPct val="117500"/>
              </a:lnSpc>
              <a:spcBef>
                <a:spcPts val="55"/>
              </a:spcBef>
            </a:pPr>
            <a:r>
              <a:rPr sz="1950" b="1" spc="55" dirty="0">
                <a:latin typeface="Tahoma"/>
                <a:cs typeface="Tahoma"/>
              </a:rPr>
              <a:t>Time </a:t>
            </a:r>
            <a:r>
              <a:rPr sz="1950" b="1" spc="95" dirty="0">
                <a:latin typeface="Tahoma"/>
                <a:cs typeface="Tahoma"/>
              </a:rPr>
              <a:t>Management  </a:t>
            </a:r>
            <a:r>
              <a:rPr spc="40" dirty="0"/>
              <a:t>Time </a:t>
            </a:r>
            <a:r>
              <a:rPr spc="130" dirty="0"/>
              <a:t>management </a:t>
            </a:r>
            <a:r>
              <a:rPr dirty="0"/>
              <a:t>is  </a:t>
            </a:r>
            <a:r>
              <a:rPr spc="30" dirty="0"/>
              <a:t>important, </a:t>
            </a:r>
            <a:r>
              <a:rPr spc="125" dirty="0"/>
              <a:t>and </a:t>
            </a:r>
            <a:r>
              <a:rPr spc="110" dirty="0"/>
              <a:t>we  </a:t>
            </a:r>
            <a:r>
              <a:rPr spc="85" dirty="0"/>
              <a:t>acknowledge</a:t>
            </a:r>
            <a:r>
              <a:rPr spc="-45" dirty="0"/>
              <a:t> </a:t>
            </a:r>
            <a:r>
              <a:rPr spc="-20" dirty="0"/>
              <a:t>it</a:t>
            </a:r>
            <a:r>
              <a:rPr spc="-40" dirty="0"/>
              <a:t> </a:t>
            </a:r>
            <a:r>
              <a:rPr spc="150" dirty="0"/>
              <a:t>can</a:t>
            </a:r>
            <a:r>
              <a:rPr spc="-40" dirty="0"/>
              <a:t> </a:t>
            </a:r>
            <a:r>
              <a:rPr spc="105" dirty="0"/>
              <a:t>be</a:t>
            </a:r>
            <a:r>
              <a:rPr spc="-45" dirty="0"/>
              <a:t> </a:t>
            </a:r>
            <a:r>
              <a:rPr spc="85" dirty="0"/>
              <a:t>hard</a:t>
            </a:r>
            <a:r>
              <a:rPr spc="-40" dirty="0"/>
              <a:t> </a:t>
            </a:r>
            <a:r>
              <a:rPr spc="25" dirty="0"/>
              <a:t>to  </a:t>
            </a:r>
            <a:r>
              <a:rPr spc="10" dirty="0"/>
              <a:t>find </a:t>
            </a:r>
            <a:r>
              <a:rPr spc="229" dirty="0"/>
              <a:t>a </a:t>
            </a:r>
            <a:r>
              <a:rPr spc="120" dirty="0"/>
              <a:t>balance </a:t>
            </a:r>
            <a:r>
              <a:rPr spc="85" dirty="0"/>
              <a:t>between  </a:t>
            </a:r>
            <a:r>
              <a:rPr spc="15" dirty="0"/>
              <a:t>school, </a:t>
            </a:r>
            <a:r>
              <a:rPr spc="60" dirty="0"/>
              <a:t>personal </a:t>
            </a:r>
            <a:r>
              <a:rPr spc="-50" dirty="0"/>
              <a:t>life, </a:t>
            </a:r>
            <a:r>
              <a:rPr spc="125" dirty="0"/>
              <a:t>and </a:t>
            </a:r>
            <a:r>
              <a:rPr spc="15" dirty="0"/>
              <a:t>self-  </a:t>
            </a:r>
            <a:r>
              <a:rPr spc="60" dirty="0"/>
              <a:t>care. </a:t>
            </a:r>
            <a:r>
              <a:rPr spc="45" dirty="0"/>
              <a:t>Developing </a:t>
            </a:r>
            <a:r>
              <a:rPr spc="75" dirty="0"/>
              <a:t>good </a:t>
            </a:r>
            <a:r>
              <a:rPr spc="65" dirty="0"/>
              <a:t>time  </a:t>
            </a:r>
            <a:r>
              <a:rPr spc="130" dirty="0"/>
              <a:t>management </a:t>
            </a:r>
            <a:r>
              <a:rPr spc="60" dirty="0"/>
              <a:t>habits </a:t>
            </a:r>
            <a:r>
              <a:rPr spc="65" dirty="0"/>
              <a:t>takes  </a:t>
            </a:r>
            <a:r>
              <a:rPr spc="10" dirty="0"/>
              <a:t>time, </a:t>
            </a:r>
            <a:r>
              <a:rPr spc="50" dirty="0"/>
              <a:t>but </a:t>
            </a:r>
            <a:r>
              <a:rPr spc="110" dirty="0"/>
              <a:t>we </a:t>
            </a:r>
            <a:r>
              <a:rPr spc="75" dirty="0"/>
              <a:t>hope </a:t>
            </a:r>
            <a:r>
              <a:rPr spc="70" dirty="0"/>
              <a:t>that </a:t>
            </a:r>
            <a:r>
              <a:rPr spc="65" dirty="0"/>
              <a:t>these  </a:t>
            </a:r>
            <a:r>
              <a:rPr spc="25" dirty="0"/>
              <a:t>tips </a:t>
            </a:r>
            <a:r>
              <a:rPr spc="70" dirty="0"/>
              <a:t>give you </a:t>
            </a:r>
            <a:r>
              <a:rPr spc="229" dirty="0"/>
              <a:t>a </a:t>
            </a:r>
            <a:r>
              <a:rPr spc="75" dirty="0"/>
              <a:t>good </a:t>
            </a:r>
            <a:r>
              <a:rPr spc="120" dirty="0"/>
              <a:t>head  </a:t>
            </a:r>
            <a:r>
              <a:rPr spc="65" dirty="0"/>
              <a:t>start!</a:t>
            </a:r>
            <a:endParaRPr sz="1950" dirty="0">
              <a:latin typeface="Tahoma"/>
              <a:cs typeface="Tahoma"/>
            </a:endParaRPr>
          </a:p>
          <a:p>
            <a:pPr marL="4069715" marR="147320">
              <a:lnSpc>
                <a:spcPct val="117900"/>
              </a:lnSpc>
            </a:pPr>
            <a:r>
              <a:rPr spc="-50" dirty="0"/>
              <a:t>If </a:t>
            </a:r>
            <a:r>
              <a:rPr spc="5" dirty="0"/>
              <a:t>you’re </a:t>
            </a:r>
            <a:r>
              <a:rPr spc="-20" dirty="0"/>
              <a:t>still </a:t>
            </a:r>
            <a:r>
              <a:rPr spc="35" dirty="0"/>
              <a:t>struggling </a:t>
            </a:r>
            <a:r>
              <a:rPr spc="25" dirty="0"/>
              <a:t>to</a:t>
            </a:r>
            <a:r>
              <a:rPr spc="-140" dirty="0"/>
              <a:t> </a:t>
            </a:r>
            <a:r>
              <a:rPr spc="10" dirty="0"/>
              <a:t>find  </a:t>
            </a:r>
            <a:r>
              <a:rPr spc="229" dirty="0"/>
              <a:t>a </a:t>
            </a:r>
            <a:r>
              <a:rPr spc="80" dirty="0"/>
              <a:t>balance, </a:t>
            </a:r>
            <a:r>
              <a:rPr spc="85" dirty="0"/>
              <a:t>check </a:t>
            </a:r>
            <a:r>
              <a:rPr spc="35" dirty="0"/>
              <a:t>out </a:t>
            </a:r>
            <a:r>
              <a:rPr spc="65" dirty="0"/>
              <a:t>the</a:t>
            </a:r>
            <a:r>
              <a:rPr lang="en-US" spc="65" dirty="0"/>
              <a:t> </a:t>
            </a:r>
            <a:r>
              <a:rPr lang="en-US" spc="65" dirty="0">
                <a:hlinkClick r:id="rId2"/>
              </a:rPr>
              <a:t>Time Management Bootcamp</a:t>
            </a:r>
            <a:r>
              <a:rPr lang="en-US" spc="65" dirty="0"/>
              <a:t> with the Student Success Center. </a:t>
            </a:r>
            <a:endParaRPr spc="45" dirty="0"/>
          </a:p>
        </p:txBody>
      </p:sp>
      <p:sp>
        <p:nvSpPr>
          <p:cNvPr id="4" name="object 4"/>
          <p:cNvSpPr txBox="1"/>
          <p:nvPr/>
        </p:nvSpPr>
        <p:spPr>
          <a:xfrm>
            <a:off x="75649" y="5116324"/>
            <a:ext cx="3892550" cy="4883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3380" marR="345440" algn="ctr">
              <a:lnSpc>
                <a:spcPct val="114900"/>
              </a:lnSpc>
              <a:spcBef>
                <a:spcPts val="95"/>
              </a:spcBef>
            </a:pPr>
            <a:r>
              <a:rPr sz="1850" b="1" spc="30" dirty="0">
                <a:solidFill>
                  <a:srgbClr val="861F40"/>
                </a:solidFill>
                <a:latin typeface="Tahoma"/>
                <a:cs typeface="Tahoma"/>
              </a:rPr>
              <a:t>Services </a:t>
            </a:r>
            <a:r>
              <a:rPr sz="1850" b="1" spc="-30" dirty="0">
                <a:solidFill>
                  <a:srgbClr val="861F40"/>
                </a:solidFill>
                <a:latin typeface="Tahoma"/>
                <a:cs typeface="Tahoma"/>
              </a:rPr>
              <a:t>for </a:t>
            </a:r>
            <a:r>
              <a:rPr sz="1850" b="1" spc="30" dirty="0">
                <a:solidFill>
                  <a:srgbClr val="861F40"/>
                </a:solidFill>
                <a:latin typeface="Tahoma"/>
                <a:cs typeface="Tahoma"/>
              </a:rPr>
              <a:t>Students</a:t>
            </a:r>
            <a:r>
              <a:rPr sz="1850" b="1" spc="-30" dirty="0">
                <a:solidFill>
                  <a:srgbClr val="861F40"/>
                </a:solidFill>
                <a:latin typeface="Tahoma"/>
                <a:cs typeface="Tahoma"/>
              </a:rPr>
              <a:t> </a:t>
            </a:r>
            <a:r>
              <a:rPr sz="1850" b="1" spc="-20" dirty="0">
                <a:solidFill>
                  <a:srgbClr val="861F40"/>
                </a:solidFill>
                <a:latin typeface="Tahoma"/>
                <a:cs typeface="Tahoma"/>
              </a:rPr>
              <a:t>with  </a:t>
            </a:r>
            <a:r>
              <a:rPr sz="1850" b="1" spc="15" dirty="0">
                <a:solidFill>
                  <a:srgbClr val="861F40"/>
                </a:solidFill>
                <a:latin typeface="Tahoma"/>
                <a:cs typeface="Tahoma"/>
              </a:rPr>
              <a:t>Disabilities </a:t>
            </a:r>
            <a:r>
              <a:rPr sz="1850" b="1" dirty="0">
                <a:solidFill>
                  <a:srgbClr val="861F40"/>
                </a:solidFill>
                <a:latin typeface="Tahoma"/>
                <a:cs typeface="Tahoma"/>
              </a:rPr>
              <a:t>Office </a:t>
            </a:r>
            <a:r>
              <a:rPr sz="1850" b="1" spc="-170" dirty="0">
                <a:solidFill>
                  <a:srgbClr val="861F40"/>
                </a:solidFill>
                <a:latin typeface="Tahoma"/>
                <a:cs typeface="Tahoma"/>
              </a:rPr>
              <a:t>&amp;  </a:t>
            </a:r>
            <a:r>
              <a:rPr sz="1850" b="1" spc="85" dirty="0">
                <a:solidFill>
                  <a:srgbClr val="861F40"/>
                </a:solidFill>
                <a:latin typeface="Tahoma"/>
                <a:cs typeface="Tahoma"/>
              </a:rPr>
              <a:t>Accommodations</a:t>
            </a:r>
            <a:endParaRPr sz="1850" dirty="0">
              <a:latin typeface="Tahoma"/>
              <a:cs typeface="Tahoma"/>
            </a:endParaRPr>
          </a:p>
          <a:p>
            <a:pPr marL="12700" marR="28575">
              <a:lnSpc>
                <a:spcPct val="114900"/>
              </a:lnSpc>
            </a:pP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Request </a:t>
            </a:r>
            <a:r>
              <a:rPr sz="1850" spc="105" dirty="0">
                <a:solidFill>
                  <a:srgbClr val="861F40"/>
                </a:solidFill>
                <a:latin typeface="Lucida Sans Unicode"/>
                <a:cs typeface="Lucida Sans Unicode"/>
              </a:rPr>
              <a:t>accommodations</a:t>
            </a:r>
            <a:r>
              <a:rPr sz="1850" spc="-150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70" dirty="0">
                <a:solidFill>
                  <a:srgbClr val="861F40"/>
                </a:solidFill>
                <a:latin typeface="Lucida Sans Unicode"/>
                <a:cs typeface="Lucida Sans Unicode"/>
              </a:rPr>
              <a:t>early  </a:t>
            </a:r>
            <a:r>
              <a:rPr sz="1850" spc="5" dirty="0">
                <a:solidFill>
                  <a:srgbClr val="861F40"/>
                </a:solidFill>
                <a:latin typeface="Lucida Sans Unicode"/>
                <a:cs typeface="Lucida Sans Unicode"/>
              </a:rPr>
              <a:t>in </a:t>
            </a: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the </a:t>
            </a:r>
            <a:r>
              <a:rPr sz="1850" spc="70" dirty="0">
                <a:solidFill>
                  <a:srgbClr val="861F40"/>
                </a:solidFill>
                <a:latin typeface="Lucida Sans Unicode"/>
                <a:cs typeface="Lucida Sans Unicode"/>
              </a:rPr>
              <a:t>semester </a:t>
            </a:r>
            <a:r>
              <a:rPr sz="1850" spc="390" dirty="0">
                <a:solidFill>
                  <a:srgbClr val="861F40"/>
                </a:solidFill>
                <a:latin typeface="Lucida Sans Unicode"/>
                <a:cs typeface="Lucida Sans Unicode"/>
              </a:rPr>
              <a:t>–</a:t>
            </a:r>
            <a:r>
              <a:rPr sz="1850" spc="-405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65" dirty="0">
                <a:solidFill>
                  <a:srgbClr val="861F40"/>
                </a:solidFill>
                <a:latin typeface="Lucida Sans Unicode"/>
                <a:cs typeface="Lucida Sans Unicode"/>
              </a:rPr>
              <a:t>these </a:t>
            </a: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include  </a:t>
            </a:r>
            <a:r>
              <a:rPr sz="1850" spc="45" dirty="0">
                <a:solidFill>
                  <a:srgbClr val="861F40"/>
                </a:solidFill>
                <a:latin typeface="Lucida Sans Unicode"/>
                <a:cs typeface="Lucida Sans Unicode"/>
              </a:rPr>
              <a:t>extended </a:t>
            </a:r>
            <a:r>
              <a:rPr sz="1850" spc="65" dirty="0">
                <a:solidFill>
                  <a:srgbClr val="861F40"/>
                </a:solidFill>
                <a:latin typeface="Lucida Sans Unicode"/>
                <a:cs typeface="Lucida Sans Unicode"/>
              </a:rPr>
              <a:t>time </a:t>
            </a:r>
            <a:r>
              <a:rPr sz="1850" spc="50" dirty="0">
                <a:solidFill>
                  <a:srgbClr val="861F40"/>
                </a:solidFill>
                <a:latin typeface="Lucida Sans Unicode"/>
                <a:cs typeface="Lucida Sans Unicode"/>
              </a:rPr>
              <a:t>on </a:t>
            </a:r>
            <a:r>
              <a:rPr sz="1850" spc="75" dirty="0">
                <a:solidFill>
                  <a:srgbClr val="861F40"/>
                </a:solidFill>
                <a:latin typeface="Lucida Sans Unicode"/>
                <a:cs typeface="Lucida Sans Unicode"/>
              </a:rPr>
              <a:t>assignments  </a:t>
            </a:r>
            <a:r>
              <a:rPr sz="1850" spc="125" dirty="0">
                <a:solidFill>
                  <a:srgbClr val="861F40"/>
                </a:solidFill>
                <a:latin typeface="Lucida Sans Unicode"/>
                <a:cs typeface="Lucida Sans Unicode"/>
              </a:rPr>
              <a:t>and </a:t>
            </a:r>
            <a:r>
              <a:rPr sz="1850" spc="25" dirty="0">
                <a:solidFill>
                  <a:srgbClr val="861F40"/>
                </a:solidFill>
                <a:latin typeface="Lucida Sans Unicode"/>
                <a:cs typeface="Lucida Sans Unicode"/>
              </a:rPr>
              <a:t>exams, </a:t>
            </a:r>
            <a:r>
              <a:rPr sz="1850" spc="45" dirty="0">
                <a:solidFill>
                  <a:srgbClr val="861F40"/>
                </a:solidFill>
                <a:latin typeface="Lucida Sans Unicode"/>
                <a:cs typeface="Lucida Sans Unicode"/>
              </a:rPr>
              <a:t>note-taking  </a:t>
            </a:r>
            <a:r>
              <a:rPr sz="1850" spc="60" dirty="0">
                <a:solidFill>
                  <a:srgbClr val="861F40"/>
                </a:solidFill>
                <a:latin typeface="Lucida Sans Unicode"/>
                <a:cs typeface="Lucida Sans Unicode"/>
              </a:rPr>
              <a:t>assistance, </a:t>
            </a: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reduced-distraction  </a:t>
            </a:r>
            <a:r>
              <a:rPr sz="1850" spc="35" dirty="0">
                <a:solidFill>
                  <a:srgbClr val="861F40"/>
                </a:solidFill>
                <a:latin typeface="Lucida Sans Unicode"/>
                <a:cs typeface="Lucida Sans Unicode"/>
              </a:rPr>
              <a:t>testing </a:t>
            </a:r>
            <a:r>
              <a:rPr sz="1850" spc="50" dirty="0">
                <a:solidFill>
                  <a:srgbClr val="861F40"/>
                </a:solidFill>
                <a:latin typeface="Lucida Sans Unicode"/>
                <a:cs typeface="Lucida Sans Unicode"/>
              </a:rPr>
              <a:t>spacing, </a:t>
            </a:r>
            <a:r>
              <a:rPr sz="1850" spc="125" dirty="0">
                <a:solidFill>
                  <a:srgbClr val="861F40"/>
                </a:solidFill>
                <a:latin typeface="Lucida Sans Unicode"/>
                <a:cs typeface="Lucida Sans Unicode"/>
              </a:rPr>
              <a:t>and</a:t>
            </a:r>
            <a:r>
              <a:rPr sz="1850" spc="-185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30" dirty="0">
                <a:solidFill>
                  <a:srgbClr val="861F40"/>
                </a:solidFill>
                <a:latin typeface="Lucida Sans Unicode"/>
                <a:cs typeface="Lucida Sans Unicode"/>
              </a:rPr>
              <a:t>more.</a:t>
            </a:r>
            <a:endParaRPr sz="1850" dirty="0">
              <a:latin typeface="Lucida Sans Unicode"/>
              <a:cs typeface="Lucida Sans Unicode"/>
            </a:endParaRPr>
          </a:p>
          <a:p>
            <a:pPr marL="12700" marR="5080">
              <a:lnSpc>
                <a:spcPct val="114900"/>
              </a:lnSpc>
            </a:pPr>
            <a:r>
              <a:rPr sz="1850" spc="55" dirty="0">
                <a:solidFill>
                  <a:srgbClr val="861F40"/>
                </a:solidFill>
                <a:latin typeface="Lucida Sans Unicode"/>
                <a:cs typeface="Lucida Sans Unicode"/>
              </a:rPr>
              <a:t>SSD </a:t>
            </a:r>
            <a:r>
              <a:rPr sz="1850" spc="50" dirty="0">
                <a:solidFill>
                  <a:srgbClr val="861F40"/>
                </a:solidFill>
                <a:latin typeface="Lucida Sans Unicode"/>
                <a:cs typeface="Lucida Sans Unicode"/>
              </a:rPr>
              <a:t>helps </a:t>
            </a:r>
            <a:r>
              <a:rPr sz="1850" spc="25" dirty="0">
                <a:solidFill>
                  <a:srgbClr val="861F40"/>
                </a:solidFill>
                <a:latin typeface="Lucida Sans Unicode"/>
                <a:cs typeface="Lucida Sans Unicode"/>
              </a:rPr>
              <a:t>with  </a:t>
            </a:r>
            <a:r>
              <a:rPr sz="1850" spc="105" dirty="0">
                <a:solidFill>
                  <a:srgbClr val="861F40"/>
                </a:solidFill>
                <a:latin typeface="Lucida Sans Unicode"/>
                <a:cs typeface="Lucida Sans Unicode"/>
              </a:rPr>
              <a:t>accommodations </a:t>
            </a:r>
            <a:r>
              <a:rPr sz="1850" spc="-25" dirty="0">
                <a:solidFill>
                  <a:srgbClr val="861F40"/>
                </a:solidFill>
                <a:latin typeface="Lucida Sans Unicode"/>
                <a:cs typeface="Lucida Sans Unicode"/>
              </a:rPr>
              <a:t>for</a:t>
            </a:r>
            <a:r>
              <a:rPr sz="1850" spc="-210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75" dirty="0">
                <a:solidFill>
                  <a:srgbClr val="861F40"/>
                </a:solidFill>
                <a:latin typeface="Lucida Sans Unicode"/>
                <a:cs typeface="Lucida Sans Unicode"/>
              </a:rPr>
              <a:t>temporary  </a:t>
            </a:r>
            <a:r>
              <a:rPr sz="1850" spc="30" dirty="0">
                <a:solidFill>
                  <a:srgbClr val="861F40"/>
                </a:solidFill>
                <a:latin typeface="Lucida Sans Unicode"/>
                <a:cs typeface="Lucida Sans Unicode"/>
              </a:rPr>
              <a:t>illnesses </a:t>
            </a:r>
            <a:r>
              <a:rPr sz="1850" dirty="0">
                <a:solidFill>
                  <a:srgbClr val="861F40"/>
                </a:solidFill>
                <a:latin typeface="Lucida Sans Unicode"/>
                <a:cs typeface="Lucida Sans Unicode"/>
              </a:rPr>
              <a:t>or </a:t>
            </a:r>
            <a:r>
              <a:rPr sz="1850" spc="5" dirty="0">
                <a:solidFill>
                  <a:srgbClr val="861F40"/>
                </a:solidFill>
                <a:latin typeface="Lucida Sans Unicode"/>
                <a:cs typeface="Lucida Sans Unicode"/>
              </a:rPr>
              <a:t>injury </a:t>
            </a:r>
            <a:r>
              <a:rPr sz="1850" spc="65" dirty="0">
                <a:solidFill>
                  <a:srgbClr val="861F40"/>
                </a:solidFill>
                <a:latin typeface="Lucida Sans Unicode"/>
                <a:cs typeface="Lucida Sans Unicode"/>
              </a:rPr>
              <a:t>too! </a:t>
            </a:r>
            <a:r>
              <a:rPr sz="1850" spc="-40" dirty="0">
                <a:solidFill>
                  <a:srgbClr val="861F40"/>
                </a:solidFill>
                <a:latin typeface="Lucida Sans Unicode"/>
                <a:cs typeface="Lucida Sans Unicode"/>
              </a:rPr>
              <a:t>To </a:t>
            </a:r>
            <a:r>
              <a:rPr sz="1850" spc="60" dirty="0">
                <a:solidFill>
                  <a:srgbClr val="861F40"/>
                </a:solidFill>
                <a:latin typeface="Lucida Sans Unicode"/>
                <a:cs typeface="Lucida Sans Unicode"/>
              </a:rPr>
              <a:t>learn  </a:t>
            </a:r>
            <a:r>
              <a:rPr sz="1850" spc="75" dirty="0">
                <a:solidFill>
                  <a:srgbClr val="861F40"/>
                </a:solidFill>
                <a:latin typeface="Lucida Sans Unicode"/>
                <a:cs typeface="Lucida Sans Unicode"/>
              </a:rPr>
              <a:t>more</a:t>
            </a:r>
            <a:r>
              <a:rPr sz="1850" spc="-35" dirty="0">
                <a:solidFill>
                  <a:srgbClr val="861F40"/>
                </a:solidFill>
                <a:latin typeface="Lucida Sans Unicode"/>
                <a:cs typeface="Lucida Sans Unicode"/>
              </a:rPr>
              <a:t> </a:t>
            </a:r>
            <a:r>
              <a:rPr sz="1850" spc="85" dirty="0">
                <a:solidFill>
                  <a:srgbClr val="861F40"/>
                </a:solidFill>
                <a:latin typeface="Lucida Sans Unicode"/>
                <a:cs typeface="Lucida Sans Unicode"/>
              </a:rPr>
              <a:t>about</a:t>
            </a:r>
            <a:endParaRPr sz="1850" dirty="0">
              <a:latin typeface="Lucida Sans Unicode"/>
              <a:cs typeface="Lucida Sans Unicode"/>
            </a:endParaRPr>
          </a:p>
          <a:p>
            <a:pPr marL="12700" marR="633730">
              <a:lnSpc>
                <a:spcPct val="114900"/>
              </a:lnSpc>
            </a:pPr>
            <a:r>
              <a:rPr sz="1850" spc="80" dirty="0">
                <a:solidFill>
                  <a:srgbClr val="861F40"/>
                </a:solidFill>
                <a:latin typeface="Lucida Sans Unicode"/>
                <a:cs typeface="Lucida Sans Unicode"/>
              </a:rPr>
              <a:t>accommodations, </a:t>
            </a:r>
            <a:r>
              <a:rPr sz="1850" spc="90" dirty="0">
                <a:solidFill>
                  <a:srgbClr val="861F40"/>
                </a:solidFill>
                <a:latin typeface="Lucida Sans Unicode"/>
                <a:cs typeface="Lucida Sans Unicode"/>
              </a:rPr>
              <a:t>please  </a:t>
            </a:r>
            <a:r>
              <a:rPr sz="1850" spc="65" dirty="0">
                <a:solidFill>
                  <a:srgbClr val="861F40"/>
                </a:solidFill>
                <a:latin typeface="Lucida Sans Unicode"/>
                <a:cs typeface="Lucida Sans Unicode"/>
              </a:rPr>
              <a:t>checkout </a:t>
            </a:r>
            <a:r>
              <a:rPr sz="1850" u="heavy" spc="-69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</a:t>
            </a:r>
            <a:r>
              <a:rPr sz="1850" u="heavy" spc="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850" u="heavy" spc="30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</a:t>
            </a:r>
            <a:r>
              <a:rPr sz="1850" u="heavy" spc="20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sz="1850" u="heavy" spc="-215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850" u="heavy" spc="60" dirty="0">
                <a:solidFill>
                  <a:srgbClr val="861F40"/>
                </a:solidFill>
                <a:uFill>
                  <a:solidFill>
                    <a:srgbClr val="861F40"/>
                  </a:solidFill>
                </a:uFill>
                <a:latin typeface="Lucida Sans Unicode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Connect”</a:t>
            </a:r>
            <a:endParaRPr sz="1850" dirty="0">
              <a:solidFill>
                <a:srgbClr val="861F40"/>
              </a:solidFill>
              <a:latin typeface="Lucida Sans Unicode"/>
              <a:cs typeface="Lucida Sans Unicode"/>
            </a:endParaRPr>
          </a:p>
        </p:txBody>
      </p:sp>
      <p:pic>
        <p:nvPicPr>
          <p:cNvPr id="14" name="Picture 13" descr="A logo for a college of science: psychology department">
            <a:extLst>
              <a:ext uri="{FF2B5EF4-FFF2-40B4-BE49-F238E27FC236}">
                <a16:creationId xmlns:a16="http://schemas.microsoft.com/office/drawing/2014/main" id="{2D875182-B104-D907-E601-F0C3C09A42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7840059"/>
            <a:ext cx="3281848" cy="22183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185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Lucida Sans Unicode</vt:lpstr>
      <vt:lpstr>Tahoma</vt:lpstr>
      <vt:lpstr>Times New Roman</vt:lpstr>
      <vt:lpstr>Office Theme</vt:lpstr>
      <vt:lpstr>SUCCESSFUL START TIP: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Start Tips: Time Management</dc:title>
  <dc:creator>Grace Burden</dc:creator>
  <cp:keywords>DAGNqnV6cew,BAE5XYe12Lc</cp:keywords>
  <cp:lastModifiedBy>Glass, Courtney</cp:lastModifiedBy>
  <cp:revision>4</cp:revision>
  <dcterms:created xsi:type="dcterms:W3CDTF">2024-08-14T14:53:24Z</dcterms:created>
  <dcterms:modified xsi:type="dcterms:W3CDTF">2025-09-23T19:58:53Z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2024-08-12T00:00:00Z</vt:filetime>
  </property>
  <property fmtid="{D5CDD505-2E9C-101B-9397-08002B2CF9AE}" pid="3" name="Creator">
    <vt:lpwstr>Canva</vt:lpwstr>
  </property>
  <property fmtid="{D5CDD505-2E9C-101B-9397-08002B2CF9AE}" pid="4" name="LastSaved">
    <vt:filetime>2024-08-14T00:00:00Z</vt:filetime>
  </property>
</Properties>
</file>