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ss, Courtney" userId="8109fc08-a5d8-4090-9f37-fe190799515d" providerId="ADAL" clId="{BDF58568-0DE4-49DC-A202-EAEFBB29E99E}"/>
    <pc:docChg chg="custSel modSld">
      <pc:chgData name="Glass, Courtney" userId="8109fc08-a5d8-4090-9f37-fe190799515d" providerId="ADAL" clId="{BDF58568-0DE4-49DC-A202-EAEFBB29E99E}" dt="2025-08-19T12:57:27.595" v="5" actId="962"/>
      <pc:docMkLst>
        <pc:docMk/>
      </pc:docMkLst>
      <pc:sldChg chg="delSp modSp mod">
        <pc:chgData name="Glass, Courtney" userId="8109fc08-a5d8-4090-9f37-fe190799515d" providerId="ADAL" clId="{BDF58568-0DE4-49DC-A202-EAEFBB29E99E}" dt="2025-08-19T12:57:27.595" v="5" actId="962"/>
        <pc:sldMkLst>
          <pc:docMk/>
          <pc:sldMk cId="0" sldId="256"/>
        </pc:sldMkLst>
        <pc:spChg chg="del mod">
          <ac:chgData name="Glass, Courtney" userId="8109fc08-a5d8-4090-9f37-fe190799515d" providerId="ADAL" clId="{BDF58568-0DE4-49DC-A202-EAEFBB29E99E}" dt="2025-08-19T12:57:08.911" v="4" actId="478"/>
          <ac:spMkLst>
            <pc:docMk/>
            <pc:sldMk cId="0" sldId="256"/>
            <ac:spMk id="5" creationId="{00000000-0000-0000-0000-000000000000}"/>
          </ac:spMkLst>
        </pc:spChg>
        <pc:picChg chg="mod">
          <ac:chgData name="Glass, Courtney" userId="8109fc08-a5d8-4090-9f37-fe190799515d" providerId="ADAL" clId="{BDF58568-0DE4-49DC-A202-EAEFBB29E99E}" dt="2025-08-19T12:57:27.595" v="5" actId="962"/>
          <ac:picMkLst>
            <pc:docMk/>
            <pc:sldMk cId="0" sldId="256"/>
            <ac:picMk id="10" creationId="{2E984144-29B6-A770-437F-9E14E51B3E9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472940" cy="3559175"/>
          </a:xfrm>
          <a:custGeom>
            <a:avLst/>
            <a:gdLst/>
            <a:ahLst/>
            <a:cxnLst/>
            <a:rect l="l" t="t" r="r" b="b"/>
            <a:pathLst>
              <a:path w="4472940" h="3559175">
                <a:moveTo>
                  <a:pt x="0" y="3558747"/>
                </a:moveTo>
                <a:lnTo>
                  <a:pt x="4472423" y="3558747"/>
                </a:lnTo>
                <a:lnTo>
                  <a:pt x="4472423" y="0"/>
                </a:lnTo>
                <a:lnTo>
                  <a:pt x="0" y="0"/>
                </a:lnTo>
                <a:lnTo>
                  <a:pt x="0" y="3558747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3558747"/>
            <a:ext cx="4478655" cy="2000250"/>
          </a:xfrm>
          <a:custGeom>
            <a:avLst/>
            <a:gdLst/>
            <a:ahLst/>
            <a:cxnLst/>
            <a:rect l="l" t="t" r="r" b="b"/>
            <a:pathLst>
              <a:path w="4478655" h="2000250">
                <a:moveTo>
                  <a:pt x="0" y="0"/>
                </a:moveTo>
                <a:lnTo>
                  <a:pt x="4478103" y="0"/>
                </a:lnTo>
                <a:lnTo>
                  <a:pt x="4478103" y="2000249"/>
                </a:lnTo>
                <a:lnTo>
                  <a:pt x="0" y="2000249"/>
                </a:lnTo>
                <a:lnTo>
                  <a:pt x="0" y="0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473812" y="2177849"/>
            <a:ext cx="3298825" cy="2486025"/>
          </a:xfrm>
          <a:custGeom>
            <a:avLst/>
            <a:gdLst/>
            <a:ahLst/>
            <a:cxnLst/>
            <a:rect l="l" t="t" r="r" b="b"/>
            <a:pathLst>
              <a:path w="3298825" h="2486025">
                <a:moveTo>
                  <a:pt x="0" y="0"/>
                </a:moveTo>
                <a:lnTo>
                  <a:pt x="3298587" y="0"/>
                </a:lnTo>
                <a:lnTo>
                  <a:pt x="3298587" y="2486024"/>
                </a:lnTo>
                <a:lnTo>
                  <a:pt x="0" y="2486024"/>
                </a:lnTo>
                <a:lnTo>
                  <a:pt x="0" y="0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473833" y="4667791"/>
            <a:ext cx="3298825" cy="3190875"/>
          </a:xfrm>
          <a:custGeom>
            <a:avLst/>
            <a:gdLst/>
            <a:ahLst/>
            <a:cxnLst/>
            <a:rect l="l" t="t" r="r" b="b"/>
            <a:pathLst>
              <a:path w="3298825" h="3190875">
                <a:moveTo>
                  <a:pt x="0" y="0"/>
                </a:moveTo>
                <a:lnTo>
                  <a:pt x="3298566" y="0"/>
                </a:lnTo>
                <a:lnTo>
                  <a:pt x="3298566" y="3190874"/>
                </a:lnTo>
                <a:lnTo>
                  <a:pt x="0" y="3190874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523431" y="8100355"/>
            <a:ext cx="3230367" cy="16916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09" y="156897"/>
            <a:ext cx="3401060" cy="643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t.edu/content/dam/vt_edu/maps-locations/blacksburg-map-070225.pdf" TargetMode="External"/><Relationship Id="rId2" Type="http://schemas.openxmlformats.org/officeDocument/2006/relationships/hyperlink" Target="https://www.vt.edu/content/dam/vt_edu/maps-locations/blacksburg-map-july21.pdf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hyperlink" Target="https://canvas.vt.edu/" TargetMode="External"/><Relationship Id="rId4" Type="http://schemas.openxmlformats.org/officeDocument/2006/relationships/hyperlink" Target="https://campusmap.aws.gis.cloud.vt.ed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70" dirty="0"/>
              <a:t>SUCCESSFUL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5309" y="671247"/>
            <a:ext cx="3673475" cy="2701290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4050"/>
              </a:lnSpc>
              <a:spcBef>
                <a:spcPts val="915"/>
              </a:spcBef>
            </a:pPr>
            <a:r>
              <a:rPr sz="4050" spc="-30" dirty="0">
                <a:solidFill>
                  <a:srgbClr val="861F40"/>
                </a:solidFill>
                <a:latin typeface="Arial"/>
                <a:cs typeface="Arial"/>
              </a:rPr>
              <a:t>START </a:t>
            </a:r>
            <a:r>
              <a:rPr sz="4050" spc="50" dirty="0">
                <a:solidFill>
                  <a:srgbClr val="861F40"/>
                </a:solidFill>
                <a:latin typeface="Arial"/>
                <a:cs typeface="Arial"/>
              </a:rPr>
              <a:t>TIP:  </a:t>
            </a:r>
            <a:r>
              <a:rPr sz="4050" spc="-30" dirty="0">
                <a:solidFill>
                  <a:srgbClr val="861F40"/>
                </a:solidFill>
                <a:latin typeface="Arial"/>
                <a:cs typeface="Arial"/>
              </a:rPr>
              <a:t>REVIEW  </a:t>
            </a:r>
            <a:r>
              <a:rPr sz="4050" spc="-40" dirty="0">
                <a:solidFill>
                  <a:srgbClr val="861F40"/>
                </a:solidFill>
                <a:latin typeface="Arial"/>
                <a:cs typeface="Arial"/>
              </a:rPr>
              <a:t>SYLLABI </a:t>
            </a:r>
            <a:r>
              <a:rPr sz="4050" spc="135" dirty="0">
                <a:solidFill>
                  <a:srgbClr val="861F40"/>
                </a:solidFill>
                <a:latin typeface="Arial"/>
                <a:cs typeface="Arial"/>
              </a:rPr>
              <a:t>&amp;  </a:t>
            </a:r>
            <a:r>
              <a:rPr sz="4050" spc="80" dirty="0">
                <a:solidFill>
                  <a:srgbClr val="861F40"/>
                </a:solidFill>
                <a:latin typeface="Arial"/>
                <a:cs typeface="Arial"/>
              </a:rPr>
              <a:t>FIND  </a:t>
            </a:r>
            <a:r>
              <a:rPr sz="4050" spc="165" dirty="0">
                <a:solidFill>
                  <a:srgbClr val="861F40"/>
                </a:solidFill>
                <a:latin typeface="Arial"/>
                <a:cs typeface="Arial"/>
              </a:rPr>
              <a:t>C</a:t>
            </a:r>
            <a:r>
              <a:rPr sz="4050" spc="-320" dirty="0">
                <a:solidFill>
                  <a:srgbClr val="861F40"/>
                </a:solidFill>
                <a:latin typeface="Arial"/>
                <a:cs typeface="Arial"/>
              </a:rPr>
              <a:t>L</a:t>
            </a:r>
            <a:r>
              <a:rPr sz="4050" spc="180" dirty="0">
                <a:solidFill>
                  <a:srgbClr val="861F40"/>
                </a:solidFill>
                <a:latin typeface="Arial"/>
                <a:cs typeface="Arial"/>
              </a:rPr>
              <a:t>A</a:t>
            </a:r>
            <a:r>
              <a:rPr sz="4050" spc="-85" dirty="0">
                <a:solidFill>
                  <a:srgbClr val="861F40"/>
                </a:solidFill>
                <a:latin typeface="Arial"/>
                <a:cs typeface="Arial"/>
              </a:rPr>
              <a:t>SS</a:t>
            </a:r>
            <a:r>
              <a:rPr sz="4050" spc="-225" dirty="0">
                <a:solidFill>
                  <a:srgbClr val="861F40"/>
                </a:solidFill>
                <a:latin typeface="Arial"/>
                <a:cs typeface="Arial"/>
              </a:rPr>
              <a:t>R</a:t>
            </a:r>
            <a:r>
              <a:rPr sz="4050" spc="35" dirty="0">
                <a:solidFill>
                  <a:srgbClr val="861F40"/>
                </a:solidFill>
                <a:latin typeface="Arial"/>
                <a:cs typeface="Arial"/>
              </a:rPr>
              <a:t>OO</a:t>
            </a:r>
            <a:r>
              <a:rPr sz="4050" spc="450" dirty="0">
                <a:solidFill>
                  <a:srgbClr val="861F40"/>
                </a:solidFill>
                <a:latin typeface="Arial"/>
                <a:cs typeface="Arial"/>
              </a:rPr>
              <a:t>M</a:t>
            </a:r>
            <a:r>
              <a:rPr sz="4050" spc="-80" dirty="0">
                <a:solidFill>
                  <a:srgbClr val="861F40"/>
                </a:solidFill>
                <a:latin typeface="Arial"/>
                <a:cs typeface="Arial"/>
              </a:rPr>
              <a:t>S</a:t>
            </a:r>
            <a:endParaRPr sz="405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90893" y="181058"/>
            <a:ext cx="3057525" cy="1761489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950"/>
              </a:lnSpc>
              <a:spcBef>
                <a:spcPts val="180"/>
              </a:spcBef>
            </a:pPr>
            <a:r>
              <a:rPr sz="1650" b="1" spc="-65" dirty="0">
                <a:solidFill>
                  <a:srgbClr val="861F40"/>
                </a:solidFill>
                <a:latin typeface="Arial"/>
                <a:cs typeface="Arial"/>
              </a:rPr>
              <a:t>WE </a:t>
            </a:r>
            <a:r>
              <a:rPr sz="1650" b="1" spc="-85" dirty="0">
                <a:solidFill>
                  <a:srgbClr val="861F40"/>
                </a:solidFill>
                <a:latin typeface="Arial"/>
                <a:cs typeface="Arial"/>
              </a:rPr>
              <a:t>ARE </a:t>
            </a:r>
            <a:r>
              <a:rPr sz="1650" b="1" spc="-55" dirty="0">
                <a:solidFill>
                  <a:srgbClr val="861F40"/>
                </a:solidFill>
                <a:latin typeface="Arial"/>
                <a:cs typeface="Arial"/>
              </a:rPr>
              <a:t>SO </a:t>
            </a:r>
            <a:r>
              <a:rPr sz="1650" b="1" spc="-30" dirty="0">
                <a:solidFill>
                  <a:srgbClr val="861F40"/>
                </a:solidFill>
                <a:latin typeface="Arial"/>
                <a:cs typeface="Arial"/>
              </a:rPr>
              <a:t>EXCITED </a:t>
            </a:r>
            <a:r>
              <a:rPr sz="1650" b="1" spc="-60" dirty="0">
                <a:solidFill>
                  <a:srgbClr val="861F40"/>
                </a:solidFill>
                <a:latin typeface="Arial"/>
                <a:cs typeface="Arial"/>
              </a:rPr>
              <a:t>FOR</a:t>
            </a:r>
            <a:r>
              <a:rPr sz="1650" b="1" spc="-20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650" b="1" spc="-5" dirty="0">
                <a:solidFill>
                  <a:srgbClr val="861F40"/>
                </a:solidFill>
                <a:latin typeface="Arial"/>
                <a:cs typeface="Arial"/>
              </a:rPr>
              <a:t>YOU  </a:t>
            </a:r>
            <a:r>
              <a:rPr sz="1650" b="1" spc="-25" dirty="0">
                <a:solidFill>
                  <a:srgbClr val="861F40"/>
                </a:solidFill>
                <a:latin typeface="Arial"/>
                <a:cs typeface="Arial"/>
              </a:rPr>
              <a:t>TO </a:t>
            </a:r>
            <a:r>
              <a:rPr sz="1650" b="1" spc="-10" dirty="0">
                <a:solidFill>
                  <a:srgbClr val="861F40"/>
                </a:solidFill>
                <a:latin typeface="Arial"/>
                <a:cs typeface="Arial"/>
              </a:rPr>
              <a:t>BEGIN </a:t>
            </a:r>
            <a:r>
              <a:rPr sz="1650" b="1" spc="-30" dirty="0">
                <a:solidFill>
                  <a:srgbClr val="861F40"/>
                </a:solidFill>
                <a:latin typeface="Arial"/>
                <a:cs typeface="Arial"/>
              </a:rPr>
              <a:t>YOUR </a:t>
            </a:r>
            <a:r>
              <a:rPr sz="1650" b="1" spc="-50" dirty="0">
                <a:solidFill>
                  <a:srgbClr val="861F40"/>
                </a:solidFill>
                <a:latin typeface="Arial"/>
                <a:cs typeface="Arial"/>
              </a:rPr>
              <a:t>FIRST  </a:t>
            </a:r>
            <a:r>
              <a:rPr sz="1650" b="1" spc="-65" dirty="0">
                <a:solidFill>
                  <a:srgbClr val="861F40"/>
                </a:solidFill>
                <a:latin typeface="Arial"/>
                <a:cs typeface="Arial"/>
              </a:rPr>
              <a:t>SEMESTER </a:t>
            </a:r>
            <a:r>
              <a:rPr sz="1650" b="1" spc="-75" dirty="0">
                <a:solidFill>
                  <a:srgbClr val="861F40"/>
                </a:solidFill>
                <a:latin typeface="Arial"/>
                <a:cs typeface="Arial"/>
              </a:rPr>
              <a:t>AS </a:t>
            </a:r>
            <a:r>
              <a:rPr sz="1650" b="1" spc="-50" dirty="0">
                <a:solidFill>
                  <a:srgbClr val="861F40"/>
                </a:solidFill>
                <a:latin typeface="Arial"/>
                <a:cs typeface="Arial"/>
              </a:rPr>
              <a:t>A </a:t>
            </a:r>
            <a:r>
              <a:rPr sz="1650" b="1" spc="-20" dirty="0">
                <a:solidFill>
                  <a:srgbClr val="861F40"/>
                </a:solidFill>
                <a:latin typeface="Arial"/>
                <a:cs typeface="Arial"/>
              </a:rPr>
              <a:t>HOKIE! </a:t>
            </a:r>
            <a:r>
              <a:rPr sz="1650" b="1" spc="-50" dirty="0">
                <a:solidFill>
                  <a:srgbClr val="861F40"/>
                </a:solidFill>
                <a:latin typeface="Arial"/>
                <a:cs typeface="Arial"/>
              </a:rPr>
              <a:t>HERE  </a:t>
            </a:r>
            <a:r>
              <a:rPr sz="1650" b="1" spc="-85" dirty="0">
                <a:solidFill>
                  <a:srgbClr val="861F40"/>
                </a:solidFill>
                <a:latin typeface="Arial"/>
                <a:cs typeface="Arial"/>
              </a:rPr>
              <a:t>ARE </a:t>
            </a:r>
            <a:r>
              <a:rPr sz="1650" b="1" spc="-20" dirty="0">
                <a:solidFill>
                  <a:srgbClr val="861F40"/>
                </a:solidFill>
                <a:latin typeface="Arial"/>
                <a:cs typeface="Arial"/>
              </a:rPr>
              <a:t>SOME </a:t>
            </a:r>
            <a:r>
              <a:rPr sz="1650" b="1" spc="-25" dirty="0">
                <a:solidFill>
                  <a:srgbClr val="861F40"/>
                </a:solidFill>
                <a:latin typeface="Arial"/>
                <a:cs typeface="Arial"/>
              </a:rPr>
              <a:t>TIPS TO HELP</a:t>
            </a:r>
            <a:r>
              <a:rPr sz="1650" b="1" spc="-29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650" b="1" spc="-5" dirty="0">
                <a:solidFill>
                  <a:srgbClr val="861F40"/>
                </a:solidFill>
                <a:latin typeface="Arial"/>
                <a:cs typeface="Arial"/>
              </a:rPr>
              <a:t>YOU  </a:t>
            </a:r>
            <a:r>
              <a:rPr sz="1650" b="1" spc="-70" dirty="0">
                <a:solidFill>
                  <a:srgbClr val="861F40"/>
                </a:solidFill>
                <a:latin typeface="Arial"/>
                <a:cs typeface="Arial"/>
              </a:rPr>
              <a:t>START </a:t>
            </a:r>
            <a:r>
              <a:rPr sz="1650" b="1" spc="-30" dirty="0">
                <a:solidFill>
                  <a:srgbClr val="861F40"/>
                </a:solidFill>
                <a:latin typeface="Arial"/>
                <a:cs typeface="Arial"/>
              </a:rPr>
              <a:t>YOUR </a:t>
            </a:r>
            <a:r>
              <a:rPr sz="1650" b="1" spc="-80" dirty="0">
                <a:solidFill>
                  <a:srgbClr val="861F40"/>
                </a:solidFill>
                <a:latin typeface="Arial"/>
                <a:cs typeface="Arial"/>
              </a:rPr>
              <a:t>CLASSES  </a:t>
            </a:r>
            <a:r>
              <a:rPr sz="1650" b="1" spc="-10" dirty="0">
                <a:solidFill>
                  <a:srgbClr val="861F40"/>
                </a:solidFill>
                <a:latin typeface="Arial"/>
                <a:cs typeface="Arial"/>
              </a:rPr>
              <a:t>CONFIDENTLY.  </a:t>
            </a:r>
            <a:r>
              <a:rPr sz="1650" b="1" spc="-35" dirty="0">
                <a:solidFill>
                  <a:srgbClr val="861F40"/>
                </a:solidFill>
                <a:latin typeface="Arial"/>
                <a:cs typeface="Arial"/>
              </a:rPr>
              <a:t>PREPARATION </a:t>
            </a:r>
            <a:r>
              <a:rPr sz="1650" b="1" spc="-15" dirty="0">
                <a:solidFill>
                  <a:srgbClr val="861F40"/>
                </a:solidFill>
                <a:latin typeface="Arial"/>
                <a:cs typeface="Arial"/>
              </a:rPr>
              <a:t>IS</a:t>
            </a:r>
            <a:r>
              <a:rPr sz="1650" b="1" spc="-12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650" b="1" spc="-80" dirty="0">
                <a:solidFill>
                  <a:srgbClr val="861F40"/>
                </a:solidFill>
                <a:latin typeface="Arial"/>
                <a:cs typeface="Arial"/>
              </a:rPr>
              <a:t>KEY!</a:t>
            </a:r>
            <a:endParaRPr sz="16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84539" y="2139649"/>
            <a:ext cx="3053715" cy="246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4300"/>
              </a:lnSpc>
              <a:spcBef>
                <a:spcPts val="95"/>
              </a:spcBef>
            </a:pPr>
            <a:r>
              <a:rPr sz="1750" spc="120" dirty="0">
                <a:solidFill>
                  <a:srgbClr val="FFFFFF"/>
                </a:solidFill>
                <a:latin typeface="Arial"/>
                <a:cs typeface="Arial"/>
              </a:rPr>
              <a:t>Walk </a:t>
            </a:r>
            <a:r>
              <a:rPr sz="1750" spc="135" dirty="0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sz="1750" spc="110" dirty="0">
                <a:solidFill>
                  <a:srgbClr val="FFFFFF"/>
                </a:solidFill>
                <a:latin typeface="Arial"/>
                <a:cs typeface="Arial"/>
              </a:rPr>
              <a:t>Schedule</a:t>
            </a:r>
            <a:r>
              <a:rPr sz="1750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FFFFFF"/>
                </a:solidFill>
                <a:latin typeface="Arial"/>
                <a:cs typeface="Arial"/>
              </a:rPr>
              <a:t>Before  </a:t>
            </a:r>
            <a:r>
              <a:rPr sz="1750" spc="6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750" spc="130" dirty="0">
                <a:solidFill>
                  <a:srgbClr val="FFFFFF"/>
                </a:solidFill>
                <a:latin typeface="Arial"/>
                <a:cs typeface="Arial"/>
              </a:rPr>
              <a:t>few 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</a:rPr>
              <a:t>days </a:t>
            </a:r>
            <a:r>
              <a:rPr sz="1750" spc="125" dirty="0">
                <a:solidFill>
                  <a:srgbClr val="FFFFFF"/>
                </a:solidFill>
                <a:latin typeface="Arial"/>
                <a:cs typeface="Arial"/>
              </a:rPr>
              <a:t>before </a:t>
            </a:r>
            <a:r>
              <a:rPr sz="1750" spc="105" dirty="0">
                <a:solidFill>
                  <a:srgbClr val="FFFFFF"/>
                </a:solidFill>
                <a:latin typeface="Arial"/>
                <a:cs typeface="Arial"/>
              </a:rPr>
              <a:t>classes  </a:t>
            </a:r>
            <a:r>
              <a:rPr sz="1750" spc="155" dirty="0">
                <a:solidFill>
                  <a:srgbClr val="FFFFFF"/>
                </a:solidFill>
                <a:latin typeface="Arial"/>
                <a:cs typeface="Arial"/>
              </a:rPr>
              <a:t>begin</a:t>
            </a:r>
            <a:r>
              <a:rPr sz="175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75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85" dirty="0">
                <a:solidFill>
                  <a:srgbClr val="FFFFFF"/>
                </a:solidFill>
                <a:latin typeface="Arial"/>
                <a:cs typeface="Arial"/>
              </a:rPr>
              <a:t>can</a:t>
            </a:r>
            <a:r>
              <a:rPr sz="175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help</a:t>
            </a:r>
            <a:r>
              <a:rPr sz="175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5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75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40" dirty="0">
                <a:solidFill>
                  <a:schemeClr val="bg1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walk</a:t>
            </a:r>
            <a:endParaRPr sz="1750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 marR="197485">
              <a:lnSpc>
                <a:spcPct val="114300"/>
              </a:lnSpc>
            </a:pPr>
            <a:r>
              <a:rPr sz="1750" u="heavy" spc="-445" dirty="0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50" u="heavy" spc="16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around </a:t>
            </a:r>
            <a:r>
              <a:rPr sz="1750" u="heavy" spc="20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cam</a:t>
            </a:r>
            <a:r>
              <a:rPr sz="1750" spc="200" dirty="0">
                <a:solidFill>
                  <a:schemeClr val="bg1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</a:t>
            </a:r>
            <a:r>
              <a:rPr sz="1750" u="heavy" spc="20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</a:t>
            </a:r>
            <a:r>
              <a:rPr sz="1750" spc="200" dirty="0">
                <a:solidFill>
                  <a:schemeClr val="bg1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50" spc="2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750" spc="-3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35" dirty="0">
                <a:solidFill>
                  <a:srgbClr val="FFFFFF"/>
                </a:solidFill>
                <a:latin typeface="Arial"/>
                <a:cs typeface="Arial"/>
              </a:rPr>
              <a:t>find  </a:t>
            </a:r>
            <a:r>
              <a:rPr sz="1750" spc="130" dirty="0">
                <a:solidFill>
                  <a:srgbClr val="FFFFFF"/>
                </a:solidFill>
                <a:latin typeface="Arial"/>
                <a:cs typeface="Arial"/>
              </a:rPr>
              <a:t>where </a:t>
            </a:r>
            <a:r>
              <a:rPr sz="1750" spc="120" dirty="0">
                <a:solidFill>
                  <a:srgbClr val="FFFFFF"/>
                </a:solidFill>
                <a:latin typeface="Arial"/>
                <a:cs typeface="Arial"/>
              </a:rPr>
              <a:t>all of </a:t>
            </a:r>
            <a:r>
              <a:rPr sz="1750" spc="135" dirty="0">
                <a:solidFill>
                  <a:srgbClr val="FFFFFF"/>
                </a:solidFill>
                <a:latin typeface="Arial"/>
                <a:cs typeface="Arial"/>
              </a:rPr>
              <a:t>your  </a:t>
            </a:r>
            <a:r>
              <a:rPr sz="1750" spc="145" dirty="0">
                <a:solidFill>
                  <a:srgbClr val="FFFFFF"/>
                </a:solidFill>
                <a:latin typeface="Arial"/>
                <a:cs typeface="Arial"/>
              </a:rPr>
              <a:t>classroom </a:t>
            </a:r>
            <a:r>
              <a:rPr sz="1750" spc="135" dirty="0">
                <a:solidFill>
                  <a:srgbClr val="FFFFFF"/>
                </a:solidFill>
                <a:latin typeface="Arial"/>
                <a:cs typeface="Arial"/>
              </a:rPr>
              <a:t>buildings </a:t>
            </a:r>
            <a:r>
              <a:rPr sz="1750" spc="25" dirty="0">
                <a:solidFill>
                  <a:srgbClr val="FFFFFF"/>
                </a:solidFill>
                <a:latin typeface="Arial"/>
                <a:cs typeface="Arial"/>
              </a:rPr>
              <a:t>&amp;  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</a:rPr>
              <a:t>rooms </a:t>
            </a:r>
            <a:r>
              <a:rPr sz="1750" spc="85" dirty="0">
                <a:solidFill>
                  <a:srgbClr val="FFFFFF"/>
                </a:solidFill>
                <a:latin typeface="Arial"/>
                <a:cs typeface="Arial"/>
              </a:rPr>
              <a:t>are.</a:t>
            </a:r>
            <a:r>
              <a:rPr sz="175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u="heavy" spc="-4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</a:t>
            </a:r>
            <a:r>
              <a:rPr sz="1750" u="heavy" spc="-35" dirty="0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50" u="heavy" spc="14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nteractive</a:t>
            </a:r>
            <a:endParaRPr sz="1750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750" u="heavy" spc="-445" dirty="0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750" u="heavy" spc="11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</a:t>
            </a:r>
            <a:r>
              <a:rPr sz="1750" spc="110" dirty="0">
                <a:solidFill>
                  <a:schemeClr val="bg1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</a:t>
            </a:r>
            <a:r>
              <a:rPr sz="1750" spc="1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493" y="3694221"/>
            <a:ext cx="4389755" cy="627126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38430">
              <a:lnSpc>
                <a:spcPct val="100000"/>
              </a:lnSpc>
              <a:spcBef>
                <a:spcPts val="455"/>
              </a:spcBef>
            </a:pPr>
            <a:r>
              <a:rPr sz="1950" spc="85" dirty="0">
                <a:solidFill>
                  <a:srgbClr val="FFFFFF"/>
                </a:solidFill>
                <a:latin typeface="Arial"/>
                <a:cs typeface="Arial"/>
              </a:rPr>
              <a:t>Review </a:t>
            </a:r>
            <a:r>
              <a:rPr sz="1950" spc="155" dirty="0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sz="1950" spc="114" dirty="0">
                <a:solidFill>
                  <a:srgbClr val="FFFFFF"/>
                </a:solidFill>
                <a:latin typeface="Arial"/>
                <a:cs typeface="Arial"/>
              </a:rPr>
              <a:t>Class</a:t>
            </a:r>
            <a:r>
              <a:rPr sz="195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110" dirty="0">
                <a:solidFill>
                  <a:srgbClr val="FFFFFF"/>
                </a:solidFill>
                <a:latin typeface="Arial"/>
                <a:cs typeface="Arial"/>
              </a:rPr>
              <a:t>Syllabi</a:t>
            </a:r>
            <a:endParaRPr sz="1950">
              <a:latin typeface="Arial"/>
              <a:cs typeface="Arial"/>
            </a:endParaRPr>
          </a:p>
          <a:p>
            <a:pPr marL="138430" marR="125095">
              <a:lnSpc>
                <a:spcPct val="115399"/>
              </a:lnSpc>
            </a:pPr>
            <a:r>
              <a:rPr sz="1950" spc="80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195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140" dirty="0">
                <a:solidFill>
                  <a:srgbClr val="FFFFFF"/>
                </a:solidFill>
                <a:latin typeface="Arial"/>
                <a:cs typeface="Arial"/>
              </a:rPr>
              <a:t>helps</a:t>
            </a:r>
            <a:r>
              <a:rPr sz="195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17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95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204" dirty="0">
                <a:solidFill>
                  <a:srgbClr val="FFFFFF"/>
                </a:solidFill>
                <a:latin typeface="Arial"/>
                <a:cs typeface="Arial"/>
              </a:rPr>
              <a:t>go</a:t>
            </a:r>
            <a:r>
              <a:rPr sz="195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155" dirty="0">
                <a:solidFill>
                  <a:srgbClr val="FFFFFF"/>
                </a:solidFill>
                <a:latin typeface="Arial"/>
                <a:cs typeface="Arial"/>
              </a:rPr>
              <a:t>into</a:t>
            </a:r>
            <a:r>
              <a:rPr sz="195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16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95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110" dirty="0">
                <a:solidFill>
                  <a:srgbClr val="FFFFFF"/>
                </a:solidFill>
                <a:latin typeface="Arial"/>
                <a:cs typeface="Arial"/>
              </a:rPr>
              <a:t>first</a:t>
            </a:r>
            <a:r>
              <a:rPr sz="195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220" dirty="0">
                <a:solidFill>
                  <a:srgbClr val="FFFFFF"/>
                </a:solidFill>
                <a:latin typeface="Arial"/>
                <a:cs typeface="Arial"/>
              </a:rPr>
              <a:t>day</a:t>
            </a:r>
            <a:r>
              <a:rPr sz="195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135" dirty="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sz="1950" spc="125" dirty="0">
                <a:solidFill>
                  <a:srgbClr val="FFFFFF"/>
                </a:solidFill>
                <a:latin typeface="Arial"/>
                <a:cs typeface="Arial"/>
              </a:rPr>
              <a:t>classes </a:t>
            </a:r>
            <a:r>
              <a:rPr sz="1950" spc="16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950" spc="220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1950" spc="175" dirty="0">
                <a:solidFill>
                  <a:srgbClr val="FFFFFF"/>
                </a:solidFill>
                <a:latin typeface="Arial"/>
                <a:cs typeface="Arial"/>
              </a:rPr>
              <a:t>understanding  </a:t>
            </a:r>
            <a:r>
              <a:rPr sz="1950" spc="13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950" spc="140" dirty="0">
                <a:solidFill>
                  <a:srgbClr val="FFFFFF"/>
                </a:solidFill>
                <a:latin typeface="Arial"/>
                <a:cs typeface="Arial"/>
              </a:rPr>
              <a:t>course </a:t>
            </a:r>
            <a:r>
              <a:rPr sz="1950" spc="175" dirty="0">
                <a:solidFill>
                  <a:srgbClr val="FFFFFF"/>
                </a:solidFill>
                <a:latin typeface="Arial"/>
                <a:cs typeface="Arial"/>
              </a:rPr>
              <a:t>content </a:t>
            </a:r>
            <a:r>
              <a:rPr sz="1950" spc="2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950" spc="190" dirty="0">
                <a:solidFill>
                  <a:srgbClr val="FFFFFF"/>
                </a:solidFill>
                <a:latin typeface="Arial"/>
                <a:cs typeface="Arial"/>
              </a:rPr>
              <a:t>how </a:t>
            </a:r>
            <a:r>
              <a:rPr sz="1950" spc="175" dirty="0">
                <a:solidFill>
                  <a:srgbClr val="FFFFFF"/>
                </a:solidFill>
                <a:latin typeface="Arial"/>
                <a:cs typeface="Arial"/>
              </a:rPr>
              <a:t>you  </a:t>
            </a:r>
            <a:r>
              <a:rPr sz="1950" spc="114" dirty="0">
                <a:solidFill>
                  <a:srgbClr val="FFFFFF"/>
                </a:solidFill>
                <a:latin typeface="Arial"/>
                <a:cs typeface="Arial"/>
              </a:rPr>
              <a:t>will </a:t>
            </a:r>
            <a:r>
              <a:rPr sz="1950" spc="185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95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160" dirty="0">
                <a:solidFill>
                  <a:srgbClr val="FFFFFF"/>
                </a:solidFill>
                <a:latin typeface="Arial"/>
                <a:cs typeface="Arial"/>
              </a:rPr>
              <a:t>graded.</a:t>
            </a:r>
            <a:endParaRPr sz="1950">
              <a:latin typeface="Arial"/>
              <a:cs typeface="Arial"/>
            </a:endParaRPr>
          </a:p>
          <a:p>
            <a:pPr marL="12700" marR="316865">
              <a:lnSpc>
                <a:spcPct val="115500"/>
              </a:lnSpc>
              <a:spcBef>
                <a:spcPts val="1875"/>
              </a:spcBef>
            </a:pPr>
            <a:r>
              <a:rPr sz="1950" spc="-45" dirty="0">
                <a:solidFill>
                  <a:srgbClr val="861F40"/>
                </a:solidFill>
                <a:latin typeface="Arial"/>
                <a:cs typeface="Arial"/>
              </a:rPr>
              <a:t>L</a:t>
            </a:r>
            <a:r>
              <a:rPr sz="1950" b="1" spc="-45" dirty="0">
                <a:solidFill>
                  <a:srgbClr val="861F40"/>
                </a:solidFill>
                <a:latin typeface="Century Gothic"/>
                <a:cs typeface="Century Gothic"/>
              </a:rPr>
              <a:t>ook </a:t>
            </a:r>
            <a:r>
              <a:rPr sz="1950" b="1" spc="90" dirty="0">
                <a:solidFill>
                  <a:srgbClr val="861F40"/>
                </a:solidFill>
                <a:latin typeface="Century Gothic"/>
                <a:cs typeface="Century Gothic"/>
              </a:rPr>
              <a:t>for these </a:t>
            </a:r>
            <a:r>
              <a:rPr sz="1950" b="1" spc="110" dirty="0">
                <a:solidFill>
                  <a:srgbClr val="861F40"/>
                </a:solidFill>
                <a:latin typeface="Century Gothic"/>
                <a:cs typeface="Century Gothic"/>
              </a:rPr>
              <a:t>Syllabus </a:t>
            </a:r>
            <a:r>
              <a:rPr sz="1950" b="1" spc="120" dirty="0">
                <a:solidFill>
                  <a:srgbClr val="861F40"/>
                </a:solidFill>
                <a:latin typeface="Century Gothic"/>
                <a:cs typeface="Century Gothic"/>
              </a:rPr>
              <a:t>Items  </a:t>
            </a:r>
            <a:r>
              <a:rPr sz="1950" b="1" spc="50" dirty="0">
                <a:solidFill>
                  <a:srgbClr val="861F40"/>
                </a:solidFill>
                <a:latin typeface="Century Gothic"/>
                <a:cs typeface="Century Gothic"/>
              </a:rPr>
              <a:t>Attendance Policy</a:t>
            </a:r>
            <a:r>
              <a:rPr sz="1950" spc="50" dirty="0">
                <a:solidFill>
                  <a:srgbClr val="861F40"/>
                </a:solidFill>
                <a:latin typeface="Arial"/>
                <a:cs typeface="Arial"/>
              </a:rPr>
              <a:t>: </a:t>
            </a:r>
            <a:r>
              <a:rPr sz="1950" spc="75" dirty="0">
                <a:solidFill>
                  <a:srgbClr val="861F40"/>
                </a:solidFill>
                <a:latin typeface="Arial"/>
                <a:cs typeface="Arial"/>
              </a:rPr>
              <a:t>Does  </a:t>
            </a:r>
            <a:r>
              <a:rPr sz="1950" spc="185" dirty="0">
                <a:solidFill>
                  <a:srgbClr val="861F40"/>
                </a:solidFill>
                <a:latin typeface="Arial"/>
                <a:cs typeface="Arial"/>
              </a:rPr>
              <a:t>attendance </a:t>
            </a:r>
            <a:r>
              <a:rPr sz="1950" spc="220" dirty="0">
                <a:solidFill>
                  <a:srgbClr val="861F40"/>
                </a:solidFill>
                <a:latin typeface="Arial"/>
                <a:cs typeface="Arial"/>
              </a:rPr>
              <a:t>impact </a:t>
            </a:r>
            <a:r>
              <a:rPr sz="1950" spc="150" dirty="0">
                <a:solidFill>
                  <a:srgbClr val="861F40"/>
                </a:solidFill>
                <a:latin typeface="Arial"/>
                <a:cs typeface="Arial"/>
              </a:rPr>
              <a:t>your</a:t>
            </a:r>
            <a:r>
              <a:rPr sz="1950" spc="-3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180" dirty="0">
                <a:solidFill>
                  <a:srgbClr val="861F40"/>
                </a:solidFill>
                <a:latin typeface="Arial"/>
                <a:cs typeface="Arial"/>
              </a:rPr>
              <a:t>grade?  </a:t>
            </a:r>
            <a:r>
              <a:rPr sz="1950" spc="105" dirty="0">
                <a:solidFill>
                  <a:srgbClr val="861F40"/>
                </a:solidFill>
                <a:latin typeface="Arial"/>
                <a:cs typeface="Arial"/>
              </a:rPr>
              <a:t>How </a:t>
            </a:r>
            <a:r>
              <a:rPr sz="1950" spc="245" dirty="0">
                <a:solidFill>
                  <a:srgbClr val="861F40"/>
                </a:solidFill>
                <a:latin typeface="Arial"/>
                <a:cs typeface="Arial"/>
              </a:rPr>
              <a:t>many </a:t>
            </a:r>
            <a:r>
              <a:rPr sz="1950" spc="175" dirty="0">
                <a:solidFill>
                  <a:srgbClr val="861F40"/>
                </a:solidFill>
                <a:latin typeface="Arial"/>
                <a:cs typeface="Arial"/>
              </a:rPr>
              <a:t>days </a:t>
            </a:r>
            <a:r>
              <a:rPr sz="1950" spc="200" dirty="0">
                <a:solidFill>
                  <a:srgbClr val="861F40"/>
                </a:solidFill>
                <a:latin typeface="Arial"/>
                <a:cs typeface="Arial"/>
              </a:rPr>
              <a:t>can </a:t>
            </a:r>
            <a:r>
              <a:rPr sz="1950" spc="165" dirty="0">
                <a:solidFill>
                  <a:srgbClr val="861F40"/>
                </a:solidFill>
                <a:latin typeface="Arial"/>
                <a:cs typeface="Arial"/>
              </a:rPr>
              <a:t>you </a:t>
            </a:r>
            <a:r>
              <a:rPr sz="1950" spc="150" dirty="0">
                <a:solidFill>
                  <a:srgbClr val="861F40"/>
                </a:solidFill>
                <a:latin typeface="Arial"/>
                <a:cs typeface="Arial"/>
              </a:rPr>
              <a:t>miss?  </a:t>
            </a:r>
            <a:r>
              <a:rPr sz="1850" b="1" spc="50" dirty="0">
                <a:solidFill>
                  <a:srgbClr val="861F40"/>
                </a:solidFill>
                <a:latin typeface="Century Gothic"/>
                <a:cs typeface="Century Gothic"/>
              </a:rPr>
              <a:t>Late </a:t>
            </a:r>
            <a:r>
              <a:rPr sz="1850" b="1" spc="100" dirty="0">
                <a:solidFill>
                  <a:srgbClr val="861F40"/>
                </a:solidFill>
                <a:latin typeface="Century Gothic"/>
                <a:cs typeface="Century Gothic"/>
              </a:rPr>
              <a:t>Assignment </a:t>
            </a:r>
            <a:r>
              <a:rPr sz="1850" b="1" spc="40" dirty="0">
                <a:solidFill>
                  <a:srgbClr val="861F40"/>
                </a:solidFill>
                <a:latin typeface="Century Gothic"/>
                <a:cs typeface="Century Gothic"/>
              </a:rPr>
              <a:t>Policy</a:t>
            </a:r>
            <a:r>
              <a:rPr sz="1850" spc="40" dirty="0">
                <a:solidFill>
                  <a:srgbClr val="861F40"/>
                </a:solidFill>
                <a:latin typeface="Arial"/>
                <a:cs typeface="Arial"/>
              </a:rPr>
              <a:t>: </a:t>
            </a:r>
            <a:r>
              <a:rPr sz="1850" spc="10" dirty="0">
                <a:solidFill>
                  <a:srgbClr val="861F40"/>
                </a:solidFill>
                <a:latin typeface="Arial"/>
                <a:cs typeface="Arial"/>
              </a:rPr>
              <a:t>Is </a:t>
            </a:r>
            <a:r>
              <a:rPr sz="1850" spc="120" dirty="0">
                <a:solidFill>
                  <a:srgbClr val="861F40"/>
                </a:solidFill>
                <a:latin typeface="Arial"/>
                <a:cs typeface="Arial"/>
              </a:rPr>
              <a:t>it  </a:t>
            </a:r>
            <a:r>
              <a:rPr sz="1850" spc="165" dirty="0">
                <a:solidFill>
                  <a:srgbClr val="861F40"/>
                </a:solidFill>
                <a:latin typeface="Arial"/>
                <a:cs typeface="Arial"/>
              </a:rPr>
              <a:t>accepted? </a:t>
            </a:r>
            <a:r>
              <a:rPr sz="1850" spc="75" dirty="0">
                <a:solidFill>
                  <a:srgbClr val="861F40"/>
                </a:solidFill>
                <a:latin typeface="Arial"/>
                <a:cs typeface="Arial"/>
              </a:rPr>
              <a:t>Will </a:t>
            </a:r>
            <a:r>
              <a:rPr sz="1850" spc="150" dirty="0">
                <a:solidFill>
                  <a:srgbClr val="861F40"/>
                </a:solidFill>
                <a:latin typeface="Arial"/>
                <a:cs typeface="Arial"/>
              </a:rPr>
              <a:t>you </a:t>
            </a:r>
            <a:r>
              <a:rPr sz="1850" spc="90" dirty="0">
                <a:solidFill>
                  <a:srgbClr val="861F40"/>
                </a:solidFill>
                <a:latin typeface="Arial"/>
                <a:cs typeface="Arial"/>
              </a:rPr>
              <a:t>lose</a:t>
            </a:r>
            <a:r>
              <a:rPr sz="1850" spc="-26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850" spc="135" dirty="0">
                <a:solidFill>
                  <a:srgbClr val="861F40"/>
                </a:solidFill>
                <a:latin typeface="Arial"/>
                <a:cs typeface="Arial"/>
              </a:rPr>
              <a:t>points?</a:t>
            </a:r>
            <a:endParaRPr sz="1850">
              <a:latin typeface="Arial"/>
              <a:cs typeface="Arial"/>
            </a:endParaRPr>
          </a:p>
          <a:p>
            <a:pPr marL="12700" marR="633095">
              <a:lnSpc>
                <a:spcPct val="114900"/>
              </a:lnSpc>
            </a:pPr>
            <a:r>
              <a:rPr sz="1850" b="1" spc="50" dirty="0">
                <a:solidFill>
                  <a:srgbClr val="861F40"/>
                </a:solidFill>
                <a:latin typeface="Century Gothic"/>
                <a:cs typeface="Century Gothic"/>
              </a:rPr>
              <a:t>Grading </a:t>
            </a:r>
            <a:r>
              <a:rPr sz="1850" b="1" spc="40" dirty="0">
                <a:solidFill>
                  <a:srgbClr val="861F40"/>
                </a:solidFill>
                <a:latin typeface="Century Gothic"/>
                <a:cs typeface="Century Gothic"/>
              </a:rPr>
              <a:t>Scale</a:t>
            </a:r>
            <a:r>
              <a:rPr sz="1850" spc="40" dirty="0">
                <a:solidFill>
                  <a:srgbClr val="861F40"/>
                </a:solidFill>
                <a:latin typeface="Arial"/>
                <a:cs typeface="Arial"/>
              </a:rPr>
              <a:t>: </a:t>
            </a:r>
            <a:r>
              <a:rPr sz="1850" spc="95" dirty="0">
                <a:solidFill>
                  <a:srgbClr val="861F40"/>
                </a:solidFill>
                <a:latin typeface="Arial"/>
                <a:cs typeface="Arial"/>
              </a:rPr>
              <a:t>How </a:t>
            </a:r>
            <a:r>
              <a:rPr sz="1850" spc="135" dirty="0">
                <a:solidFill>
                  <a:srgbClr val="861F40"/>
                </a:solidFill>
                <a:latin typeface="Arial"/>
                <a:cs typeface="Arial"/>
              </a:rPr>
              <a:t>are</a:t>
            </a:r>
            <a:r>
              <a:rPr sz="1850" spc="-114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850" spc="150" dirty="0">
                <a:solidFill>
                  <a:srgbClr val="861F40"/>
                </a:solidFill>
                <a:latin typeface="Arial"/>
                <a:cs typeface="Arial"/>
              </a:rPr>
              <a:t>grades  </a:t>
            </a:r>
            <a:r>
              <a:rPr sz="1850" spc="145" dirty="0">
                <a:solidFill>
                  <a:srgbClr val="861F40"/>
                </a:solidFill>
                <a:latin typeface="Arial"/>
                <a:cs typeface="Arial"/>
              </a:rPr>
              <a:t>divided?</a:t>
            </a:r>
            <a:endParaRPr sz="1850">
              <a:latin typeface="Arial"/>
              <a:cs typeface="Arial"/>
            </a:endParaRPr>
          </a:p>
          <a:p>
            <a:pPr marL="12700" marR="5080">
              <a:lnSpc>
                <a:spcPct val="114900"/>
              </a:lnSpc>
            </a:pPr>
            <a:r>
              <a:rPr sz="1850" b="1" spc="80" dirty="0">
                <a:solidFill>
                  <a:srgbClr val="861F40"/>
                </a:solidFill>
                <a:latin typeface="Century Gothic"/>
                <a:cs typeface="Century Gothic"/>
              </a:rPr>
              <a:t>Communication </a:t>
            </a:r>
            <a:r>
              <a:rPr sz="1850" b="1" spc="50" dirty="0">
                <a:solidFill>
                  <a:srgbClr val="861F40"/>
                </a:solidFill>
                <a:latin typeface="Century Gothic"/>
                <a:cs typeface="Century Gothic"/>
              </a:rPr>
              <a:t>Guidelines</a:t>
            </a:r>
            <a:r>
              <a:rPr sz="1850" spc="50" dirty="0">
                <a:solidFill>
                  <a:srgbClr val="861F40"/>
                </a:solidFill>
                <a:latin typeface="Arial"/>
                <a:cs typeface="Arial"/>
              </a:rPr>
              <a:t>: </a:t>
            </a:r>
            <a:r>
              <a:rPr sz="1850" spc="160" dirty="0">
                <a:solidFill>
                  <a:srgbClr val="861F40"/>
                </a:solidFill>
                <a:latin typeface="Arial"/>
                <a:cs typeface="Arial"/>
              </a:rPr>
              <a:t>What</a:t>
            </a:r>
            <a:r>
              <a:rPr sz="1850" spc="-4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850" spc="65" dirty="0">
                <a:solidFill>
                  <a:srgbClr val="861F40"/>
                </a:solidFill>
                <a:latin typeface="Arial"/>
                <a:cs typeface="Arial"/>
              </a:rPr>
              <a:t>is  </a:t>
            </a:r>
            <a:r>
              <a:rPr sz="1850" spc="145" dirty="0">
                <a:solidFill>
                  <a:srgbClr val="861F40"/>
                </a:solidFill>
                <a:latin typeface="Arial"/>
                <a:cs typeface="Arial"/>
              </a:rPr>
              <a:t>the </a:t>
            </a:r>
            <a:r>
              <a:rPr sz="1850" spc="135" dirty="0">
                <a:solidFill>
                  <a:srgbClr val="861F40"/>
                </a:solidFill>
                <a:latin typeface="Arial"/>
                <a:cs typeface="Arial"/>
              </a:rPr>
              <a:t>best </a:t>
            </a:r>
            <a:r>
              <a:rPr sz="1850" spc="180" dirty="0">
                <a:solidFill>
                  <a:srgbClr val="861F40"/>
                </a:solidFill>
                <a:latin typeface="Arial"/>
                <a:cs typeface="Arial"/>
              </a:rPr>
              <a:t>way </a:t>
            </a:r>
            <a:r>
              <a:rPr sz="1850" spc="155" dirty="0">
                <a:solidFill>
                  <a:srgbClr val="861F40"/>
                </a:solidFill>
                <a:latin typeface="Arial"/>
                <a:cs typeface="Arial"/>
              </a:rPr>
              <a:t>to </a:t>
            </a:r>
            <a:r>
              <a:rPr sz="1850" spc="190" dirty="0">
                <a:solidFill>
                  <a:srgbClr val="861F40"/>
                </a:solidFill>
                <a:latin typeface="Arial"/>
                <a:cs typeface="Arial"/>
              </a:rPr>
              <a:t>communicate </a:t>
            </a:r>
            <a:r>
              <a:rPr sz="1850" spc="145" dirty="0">
                <a:solidFill>
                  <a:srgbClr val="861F40"/>
                </a:solidFill>
                <a:latin typeface="Arial"/>
                <a:cs typeface="Arial"/>
              </a:rPr>
              <a:t>with  </a:t>
            </a:r>
            <a:r>
              <a:rPr sz="1850" spc="135" dirty="0">
                <a:solidFill>
                  <a:srgbClr val="861F40"/>
                </a:solidFill>
                <a:latin typeface="Arial"/>
                <a:cs typeface="Arial"/>
              </a:rPr>
              <a:t>your</a:t>
            </a:r>
            <a:r>
              <a:rPr sz="18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850" spc="110" dirty="0">
                <a:solidFill>
                  <a:srgbClr val="861F40"/>
                </a:solidFill>
                <a:latin typeface="Arial"/>
                <a:cs typeface="Arial"/>
              </a:rPr>
              <a:t>professor?</a:t>
            </a:r>
            <a:endParaRPr sz="1850">
              <a:latin typeface="Arial"/>
              <a:cs typeface="Arial"/>
            </a:endParaRPr>
          </a:p>
          <a:p>
            <a:pPr marL="12700" marR="40640">
              <a:lnSpc>
                <a:spcPct val="114900"/>
              </a:lnSpc>
            </a:pPr>
            <a:r>
              <a:rPr sz="1850" b="1" spc="5" dirty="0">
                <a:solidFill>
                  <a:srgbClr val="861F40"/>
                </a:solidFill>
                <a:latin typeface="Century Gothic"/>
                <a:cs typeface="Century Gothic"/>
              </a:rPr>
              <a:t>Office </a:t>
            </a:r>
            <a:r>
              <a:rPr sz="1850" b="1" spc="100" dirty="0">
                <a:solidFill>
                  <a:srgbClr val="861F40"/>
                </a:solidFill>
                <a:latin typeface="Century Gothic"/>
                <a:cs typeface="Century Gothic"/>
              </a:rPr>
              <a:t>Hours</a:t>
            </a:r>
            <a:r>
              <a:rPr sz="1850" spc="100" dirty="0">
                <a:solidFill>
                  <a:srgbClr val="861F40"/>
                </a:solidFill>
                <a:latin typeface="Arial"/>
                <a:cs typeface="Arial"/>
              </a:rPr>
              <a:t>: </a:t>
            </a:r>
            <a:r>
              <a:rPr sz="1850" spc="130" dirty="0">
                <a:solidFill>
                  <a:srgbClr val="861F40"/>
                </a:solidFill>
                <a:latin typeface="Arial"/>
                <a:cs typeface="Arial"/>
              </a:rPr>
              <a:t>When </a:t>
            </a:r>
            <a:r>
              <a:rPr sz="1850" spc="65" dirty="0">
                <a:solidFill>
                  <a:srgbClr val="861F40"/>
                </a:solidFill>
                <a:latin typeface="Arial"/>
                <a:cs typeface="Arial"/>
              </a:rPr>
              <a:t>is </a:t>
            </a:r>
            <a:r>
              <a:rPr sz="1850" spc="135" dirty="0">
                <a:solidFill>
                  <a:srgbClr val="861F40"/>
                </a:solidFill>
                <a:latin typeface="Arial"/>
                <a:cs typeface="Arial"/>
              </a:rPr>
              <a:t>your</a:t>
            </a:r>
            <a:r>
              <a:rPr sz="1850" spc="-18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850" spc="110" dirty="0">
                <a:solidFill>
                  <a:srgbClr val="861F40"/>
                </a:solidFill>
                <a:latin typeface="Arial"/>
                <a:cs typeface="Arial"/>
              </a:rPr>
              <a:t>professor  </a:t>
            </a:r>
            <a:r>
              <a:rPr sz="1850" spc="145" dirty="0">
                <a:solidFill>
                  <a:srgbClr val="861F40"/>
                </a:solidFill>
                <a:latin typeface="Arial"/>
                <a:cs typeface="Arial"/>
              </a:rPr>
              <a:t>available? </a:t>
            </a:r>
            <a:r>
              <a:rPr sz="1850" spc="10" dirty="0">
                <a:solidFill>
                  <a:srgbClr val="861F40"/>
                </a:solidFill>
                <a:latin typeface="Arial"/>
                <a:cs typeface="Arial"/>
              </a:rPr>
              <a:t>Is </a:t>
            </a:r>
            <a:r>
              <a:rPr sz="1850" spc="120" dirty="0">
                <a:solidFill>
                  <a:srgbClr val="861F40"/>
                </a:solidFill>
                <a:latin typeface="Arial"/>
                <a:cs typeface="Arial"/>
              </a:rPr>
              <a:t>it </a:t>
            </a:r>
            <a:r>
              <a:rPr sz="1850" spc="160" dirty="0">
                <a:solidFill>
                  <a:srgbClr val="861F40"/>
                </a:solidFill>
                <a:latin typeface="Arial"/>
                <a:cs typeface="Arial"/>
              </a:rPr>
              <a:t>in-person </a:t>
            </a:r>
            <a:r>
              <a:rPr sz="1850" spc="114" dirty="0">
                <a:solidFill>
                  <a:srgbClr val="861F40"/>
                </a:solidFill>
                <a:latin typeface="Arial"/>
                <a:cs typeface="Arial"/>
              </a:rPr>
              <a:t>or</a:t>
            </a:r>
            <a:r>
              <a:rPr sz="1850" spc="-29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850" spc="130" dirty="0">
                <a:solidFill>
                  <a:srgbClr val="861F40"/>
                </a:solidFill>
                <a:latin typeface="Arial"/>
                <a:cs typeface="Arial"/>
              </a:rPr>
              <a:t>virtual?</a:t>
            </a:r>
            <a:endParaRPr sz="18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15312" y="4935479"/>
            <a:ext cx="2955925" cy="2616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60020">
              <a:lnSpc>
                <a:spcPct val="114900"/>
              </a:lnSpc>
              <a:spcBef>
                <a:spcPts val="95"/>
              </a:spcBef>
            </a:pPr>
            <a:r>
              <a:rPr sz="1850" spc="140" dirty="0">
                <a:solidFill>
                  <a:srgbClr val="861F40"/>
                </a:solidFill>
                <a:latin typeface="Arial"/>
                <a:cs typeface="Arial"/>
              </a:rPr>
              <a:t>Check </a:t>
            </a:r>
            <a:r>
              <a:rPr sz="1850" spc="-10" dirty="0">
                <a:solidFill>
                  <a:srgbClr val="861F40"/>
                </a:solidFill>
                <a:latin typeface="Arial"/>
                <a:cs typeface="Arial"/>
              </a:rPr>
              <a:t>VT </a:t>
            </a:r>
            <a:r>
              <a:rPr sz="1850" spc="105" dirty="0">
                <a:solidFill>
                  <a:srgbClr val="861F40"/>
                </a:solidFill>
                <a:latin typeface="Arial"/>
                <a:cs typeface="Arial"/>
              </a:rPr>
              <a:t>Email </a:t>
            </a:r>
            <a:r>
              <a:rPr sz="1850" spc="215" dirty="0">
                <a:solidFill>
                  <a:srgbClr val="861F40"/>
                </a:solidFill>
                <a:latin typeface="Arial"/>
                <a:cs typeface="Arial"/>
              </a:rPr>
              <a:t>and</a:t>
            </a:r>
            <a:r>
              <a:rPr sz="1850" spc="-12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850" spc="-10" dirty="0">
                <a:solidFill>
                  <a:srgbClr val="861F40"/>
                </a:solidFill>
                <a:latin typeface="Arial"/>
                <a:cs typeface="Arial"/>
              </a:rPr>
              <a:t>VT  </a:t>
            </a:r>
            <a:r>
              <a:rPr sz="1850" spc="160" dirty="0">
                <a:solidFill>
                  <a:srgbClr val="861F40"/>
                </a:solidFill>
                <a:latin typeface="Arial"/>
                <a:cs typeface="Arial"/>
              </a:rPr>
              <a:t>Canvas</a:t>
            </a:r>
            <a:r>
              <a:rPr sz="1850" spc="4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850" spc="105" dirty="0">
                <a:solidFill>
                  <a:srgbClr val="861F40"/>
                </a:solidFill>
                <a:latin typeface="Arial"/>
                <a:cs typeface="Arial"/>
              </a:rPr>
              <a:t>Daily</a:t>
            </a:r>
            <a:endParaRPr sz="1850" dirty="0">
              <a:latin typeface="Arial"/>
              <a:cs typeface="Arial"/>
            </a:endParaRPr>
          </a:p>
          <a:p>
            <a:pPr marL="12700" marR="5080">
              <a:lnSpc>
                <a:spcPct val="114900"/>
              </a:lnSpc>
            </a:pPr>
            <a:r>
              <a:rPr sz="1850" spc="140" dirty="0">
                <a:solidFill>
                  <a:srgbClr val="861F40"/>
                </a:solidFill>
                <a:latin typeface="Arial"/>
                <a:cs typeface="Arial"/>
              </a:rPr>
              <a:t>Make </a:t>
            </a:r>
            <a:r>
              <a:rPr sz="1850" spc="114" dirty="0">
                <a:solidFill>
                  <a:srgbClr val="861F40"/>
                </a:solidFill>
                <a:latin typeface="Arial"/>
                <a:cs typeface="Arial"/>
              </a:rPr>
              <a:t>sure </a:t>
            </a:r>
            <a:r>
              <a:rPr sz="1850" spc="170" dirty="0">
                <a:solidFill>
                  <a:srgbClr val="861F40"/>
                </a:solidFill>
                <a:latin typeface="Arial"/>
                <a:cs typeface="Arial"/>
              </a:rPr>
              <a:t>to </a:t>
            </a:r>
            <a:r>
              <a:rPr sz="1850" spc="145" dirty="0">
                <a:solidFill>
                  <a:srgbClr val="861F40"/>
                </a:solidFill>
                <a:latin typeface="Arial"/>
                <a:cs typeface="Arial"/>
              </a:rPr>
              <a:t>keep </a:t>
            </a:r>
            <a:r>
              <a:rPr sz="1850" spc="235" dirty="0">
                <a:solidFill>
                  <a:srgbClr val="861F40"/>
                </a:solidFill>
                <a:latin typeface="Arial"/>
                <a:cs typeface="Arial"/>
              </a:rPr>
              <a:t>a  </a:t>
            </a:r>
            <a:r>
              <a:rPr sz="1850" spc="120" dirty="0">
                <a:solidFill>
                  <a:srgbClr val="861F40"/>
                </a:solidFill>
                <a:latin typeface="Arial"/>
                <a:cs typeface="Arial"/>
              </a:rPr>
              <a:t>close </a:t>
            </a:r>
            <a:r>
              <a:rPr sz="1850" spc="130" dirty="0">
                <a:solidFill>
                  <a:srgbClr val="861F40"/>
                </a:solidFill>
                <a:latin typeface="Arial"/>
                <a:cs typeface="Arial"/>
              </a:rPr>
              <a:t>eye </a:t>
            </a:r>
            <a:r>
              <a:rPr sz="1850" spc="170" dirty="0">
                <a:solidFill>
                  <a:srgbClr val="861F40"/>
                </a:solidFill>
                <a:latin typeface="Arial"/>
                <a:cs typeface="Arial"/>
              </a:rPr>
              <a:t>on </a:t>
            </a:r>
            <a:r>
              <a:rPr sz="1850" spc="150" dirty="0">
                <a:solidFill>
                  <a:srgbClr val="861F40"/>
                </a:solidFill>
                <a:latin typeface="Arial"/>
                <a:cs typeface="Arial"/>
              </a:rPr>
              <a:t>your</a:t>
            </a:r>
            <a:r>
              <a:rPr sz="1850" spc="-29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850" spc="130" dirty="0">
                <a:solidFill>
                  <a:srgbClr val="861F40"/>
                </a:solidFill>
                <a:latin typeface="Arial"/>
                <a:cs typeface="Arial"/>
              </a:rPr>
              <a:t>vt.edu  </a:t>
            </a:r>
            <a:r>
              <a:rPr sz="1850" spc="180" dirty="0">
                <a:solidFill>
                  <a:srgbClr val="861F40"/>
                </a:solidFill>
                <a:latin typeface="Arial"/>
                <a:cs typeface="Arial"/>
              </a:rPr>
              <a:t>email </a:t>
            </a:r>
            <a:r>
              <a:rPr sz="1850" spc="120" dirty="0">
                <a:solidFill>
                  <a:srgbClr val="861F40"/>
                </a:solidFill>
                <a:latin typeface="Arial"/>
                <a:cs typeface="Arial"/>
              </a:rPr>
              <a:t>for </a:t>
            </a:r>
            <a:r>
              <a:rPr sz="1850" spc="175" dirty="0">
                <a:solidFill>
                  <a:srgbClr val="861F40"/>
                </a:solidFill>
                <a:latin typeface="Arial"/>
                <a:cs typeface="Arial"/>
              </a:rPr>
              <a:t>updates </a:t>
            </a:r>
            <a:r>
              <a:rPr sz="1850" spc="190" dirty="0">
                <a:solidFill>
                  <a:srgbClr val="861F40"/>
                </a:solidFill>
                <a:latin typeface="Arial"/>
                <a:cs typeface="Arial"/>
              </a:rPr>
              <a:t>from  </a:t>
            </a:r>
            <a:r>
              <a:rPr sz="1850" spc="100" dirty="0">
                <a:solidFill>
                  <a:srgbClr val="861F40"/>
                </a:solidFill>
                <a:latin typeface="Arial"/>
                <a:cs typeface="Arial"/>
              </a:rPr>
              <a:t>professors. </a:t>
            </a:r>
            <a:r>
              <a:rPr sz="1850" spc="75" dirty="0">
                <a:solidFill>
                  <a:srgbClr val="861F40"/>
                </a:solidFill>
                <a:latin typeface="Arial"/>
                <a:cs typeface="Arial"/>
              </a:rPr>
              <a:t>All </a:t>
            </a:r>
            <a:r>
              <a:rPr sz="1850" spc="130" dirty="0">
                <a:solidFill>
                  <a:srgbClr val="861F40"/>
                </a:solidFill>
                <a:latin typeface="Arial"/>
                <a:cs typeface="Arial"/>
              </a:rPr>
              <a:t>of </a:t>
            </a:r>
            <a:r>
              <a:rPr sz="1850" spc="150" dirty="0">
                <a:solidFill>
                  <a:srgbClr val="861F40"/>
                </a:solidFill>
                <a:latin typeface="Arial"/>
                <a:cs typeface="Arial"/>
              </a:rPr>
              <a:t>your  </a:t>
            </a:r>
            <a:r>
              <a:rPr sz="1850" spc="125" dirty="0">
                <a:solidFill>
                  <a:srgbClr val="861F40"/>
                </a:solidFill>
                <a:latin typeface="Arial"/>
                <a:cs typeface="Arial"/>
              </a:rPr>
              <a:t>courses </a:t>
            </a:r>
            <a:r>
              <a:rPr sz="1850" spc="215" dirty="0">
                <a:solidFill>
                  <a:srgbClr val="861F40"/>
                </a:solidFill>
                <a:latin typeface="Arial"/>
                <a:cs typeface="Arial"/>
              </a:rPr>
              <a:t>and </a:t>
            </a:r>
            <a:r>
              <a:rPr sz="1850" spc="160" dirty="0">
                <a:solidFill>
                  <a:srgbClr val="861F40"/>
                </a:solidFill>
                <a:latin typeface="Arial"/>
                <a:cs typeface="Arial"/>
              </a:rPr>
              <a:t>the </a:t>
            </a:r>
            <a:r>
              <a:rPr sz="1850" spc="130" dirty="0">
                <a:solidFill>
                  <a:srgbClr val="861F40"/>
                </a:solidFill>
                <a:latin typeface="Arial"/>
                <a:cs typeface="Arial"/>
              </a:rPr>
              <a:t>syllabi  </a:t>
            </a:r>
            <a:r>
              <a:rPr sz="1850" spc="150" dirty="0">
                <a:solidFill>
                  <a:srgbClr val="861F40"/>
                </a:solidFill>
                <a:latin typeface="Arial"/>
                <a:cs typeface="Arial"/>
              </a:rPr>
              <a:t>should </a:t>
            </a:r>
            <a:r>
              <a:rPr sz="1850" spc="175" dirty="0">
                <a:solidFill>
                  <a:srgbClr val="861F40"/>
                </a:solidFill>
                <a:latin typeface="Arial"/>
                <a:cs typeface="Arial"/>
              </a:rPr>
              <a:t>be </a:t>
            </a:r>
            <a:r>
              <a:rPr sz="1850" spc="170" dirty="0">
                <a:solidFill>
                  <a:srgbClr val="861F40"/>
                </a:solidFill>
                <a:latin typeface="Arial"/>
                <a:cs typeface="Arial"/>
              </a:rPr>
              <a:t>found</a:t>
            </a:r>
            <a:r>
              <a:rPr sz="1850" spc="-21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850" u="heavy" spc="-1340" dirty="0">
                <a:solidFill>
                  <a:schemeClr val="bg1"/>
                </a:solidFill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</a:t>
            </a:r>
            <a:r>
              <a:rPr sz="1850" spc="805" dirty="0">
                <a:solidFill>
                  <a:schemeClr val="bg1"/>
                </a:solid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850" u="heavy" spc="-190" dirty="0">
                <a:solidFill>
                  <a:schemeClr val="bg1"/>
                </a:solidFill>
                <a:uFill>
                  <a:solidFill>
                    <a:srgbClr val="861F40"/>
                  </a:solidFill>
                </a:u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ERE</a:t>
            </a:r>
            <a:r>
              <a:rPr sz="1850" spc="-19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sz="18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0" name="Picture 9" descr="A logo for a college of science: psychology department">
            <a:extLst>
              <a:ext uri="{FF2B5EF4-FFF2-40B4-BE49-F238E27FC236}">
                <a16:creationId xmlns:a16="http://schemas.microsoft.com/office/drawing/2014/main" id="{2E984144-29B6-A770-437F-9E14E51B3E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101" y="7883708"/>
            <a:ext cx="3200006" cy="21746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1224</TotalTime>
  <Words>211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Office Theme</vt:lpstr>
      <vt:lpstr>SUCCESSFUL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Start Tips: Review Syllabi &amp; Find Classrooms</dc:title>
  <dc:creator>Grace Burden</dc:creator>
  <cp:keywords>DAGNGoVejsQ,BAE5XYe12Lc</cp:keywords>
  <cp:lastModifiedBy>Glass, Courtney</cp:lastModifiedBy>
  <cp:revision>3</cp:revision>
  <dcterms:created xsi:type="dcterms:W3CDTF">2024-08-08T17:36:44Z</dcterms:created>
  <dcterms:modified xsi:type="dcterms:W3CDTF">2025-08-19T12:57:32Z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2024-08-07T00:00:00Z</vt:filetime>
  </property>
  <property fmtid="{D5CDD505-2E9C-101B-9397-08002B2CF9AE}" pid="3" name="Creator">
    <vt:lpwstr>Canva</vt:lpwstr>
  </property>
  <property fmtid="{D5CDD505-2E9C-101B-9397-08002B2CF9AE}" pid="4" name="LastSaved">
    <vt:filetime>2024-08-08T00:00:00Z</vt:filetime>
  </property>
</Properties>
</file>