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2338" y="-28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rtney Glass" userId="8109fc08-a5d8-4090-9f37-fe190799515d" providerId="ADAL" clId="{96A16F3C-1639-414B-A2D1-3B502B5E884D}"/>
    <pc:docChg chg="modSld">
      <pc:chgData name="Courtney Glass" userId="8109fc08-a5d8-4090-9f37-fe190799515d" providerId="ADAL" clId="{96A16F3C-1639-414B-A2D1-3B502B5E884D}" dt="2025-09-24T18:26:56.599" v="4" actId="20577"/>
      <pc:docMkLst>
        <pc:docMk/>
      </pc:docMkLst>
      <pc:sldChg chg="modSp">
        <pc:chgData name="Courtney Glass" userId="8109fc08-a5d8-4090-9f37-fe190799515d" providerId="ADAL" clId="{96A16F3C-1639-414B-A2D1-3B502B5E884D}" dt="2025-09-24T18:26:56.599" v="4" actId="20577"/>
        <pc:sldMkLst>
          <pc:docMk/>
          <pc:sldMk cId="0" sldId="256"/>
        </pc:sldMkLst>
        <pc:spChg chg="mod">
          <ac:chgData name="Courtney Glass" userId="8109fc08-a5d8-4090-9f37-fe190799515d" providerId="ADAL" clId="{96A16F3C-1639-414B-A2D1-3B502B5E884D}" dt="2025-09-24T18:26:56.599" v="4" actId="20577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472940" cy="2563495"/>
          </a:xfrm>
          <a:custGeom>
            <a:avLst/>
            <a:gdLst/>
            <a:ahLst/>
            <a:cxnLst/>
            <a:rect l="l" t="t" r="r" b="b"/>
            <a:pathLst>
              <a:path w="4472940" h="2563495">
                <a:moveTo>
                  <a:pt x="0" y="0"/>
                </a:moveTo>
                <a:lnTo>
                  <a:pt x="4472425" y="0"/>
                </a:lnTo>
                <a:lnTo>
                  <a:pt x="4472425" y="2562963"/>
                </a:lnTo>
                <a:lnTo>
                  <a:pt x="0" y="2562963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390981"/>
            <a:ext cx="4478655" cy="5667375"/>
          </a:xfrm>
          <a:custGeom>
            <a:avLst/>
            <a:gdLst/>
            <a:ahLst/>
            <a:cxnLst/>
            <a:rect l="l" t="t" r="r" b="b"/>
            <a:pathLst>
              <a:path w="4478655" h="5667375">
                <a:moveTo>
                  <a:pt x="0" y="0"/>
                </a:moveTo>
                <a:lnTo>
                  <a:pt x="4478101" y="0"/>
                </a:lnTo>
                <a:lnTo>
                  <a:pt x="4478101" y="5667374"/>
                </a:lnTo>
                <a:lnTo>
                  <a:pt x="0" y="566737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473812" y="1892099"/>
            <a:ext cx="3298825" cy="2771775"/>
          </a:xfrm>
          <a:custGeom>
            <a:avLst/>
            <a:gdLst/>
            <a:ahLst/>
            <a:cxnLst/>
            <a:rect l="l" t="t" r="r" b="b"/>
            <a:pathLst>
              <a:path w="3298825" h="2771775">
                <a:moveTo>
                  <a:pt x="0" y="0"/>
                </a:moveTo>
                <a:lnTo>
                  <a:pt x="3298587" y="0"/>
                </a:lnTo>
                <a:lnTo>
                  <a:pt x="3298587" y="2771774"/>
                </a:lnTo>
                <a:lnTo>
                  <a:pt x="0" y="2771774"/>
                </a:lnTo>
                <a:lnTo>
                  <a:pt x="0" y="0"/>
                </a:lnTo>
                <a:close/>
              </a:path>
            </a:pathLst>
          </a:custGeom>
          <a:solidFill>
            <a:srgbClr val="861F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73833" y="4667791"/>
            <a:ext cx="3298825" cy="3190875"/>
          </a:xfrm>
          <a:custGeom>
            <a:avLst/>
            <a:gdLst/>
            <a:ahLst/>
            <a:cxnLst/>
            <a:rect l="l" t="t" r="r" b="b"/>
            <a:pathLst>
              <a:path w="3298825" h="3190875">
                <a:moveTo>
                  <a:pt x="0" y="0"/>
                </a:moveTo>
                <a:lnTo>
                  <a:pt x="3298566" y="0"/>
                </a:lnTo>
                <a:lnTo>
                  <a:pt x="3298566" y="3190874"/>
                </a:lnTo>
                <a:lnTo>
                  <a:pt x="0" y="3190874"/>
                </a:lnTo>
                <a:lnTo>
                  <a:pt x="0" y="0"/>
                </a:lnTo>
                <a:close/>
              </a:path>
            </a:pathLst>
          </a:custGeom>
          <a:solidFill>
            <a:srgbClr val="EC8B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473829" y="7858698"/>
            <a:ext cx="3298570" cy="21997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09" y="156897"/>
            <a:ext cx="3401060" cy="643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0" i="0">
                <a:solidFill>
                  <a:srgbClr val="861F4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493" y="4414720"/>
            <a:ext cx="4426585" cy="5511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70" dirty="0"/>
              <a:t>SUCCESSFUL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5309" y="671247"/>
            <a:ext cx="282130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-30" dirty="0">
                <a:solidFill>
                  <a:srgbClr val="861F40"/>
                </a:solidFill>
                <a:latin typeface="Arial"/>
                <a:cs typeface="Arial"/>
              </a:rPr>
              <a:t>START</a:t>
            </a:r>
            <a:r>
              <a:rPr sz="4050" spc="1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4050" spc="50" dirty="0">
                <a:solidFill>
                  <a:srgbClr val="861F40"/>
                </a:solidFill>
                <a:latin typeface="Arial"/>
                <a:cs typeface="Arial"/>
              </a:rPr>
              <a:t>TIP:</a:t>
            </a:r>
            <a:endParaRPr sz="4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309" y="1185597"/>
            <a:ext cx="203581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-225" dirty="0">
                <a:solidFill>
                  <a:srgbClr val="861F40"/>
                </a:solidFill>
                <a:latin typeface="Arial"/>
                <a:cs typeface="Arial"/>
              </a:rPr>
              <a:t>R</a:t>
            </a:r>
            <a:r>
              <a:rPr sz="4050" spc="-390" dirty="0">
                <a:solidFill>
                  <a:srgbClr val="861F40"/>
                </a:solidFill>
                <a:latin typeface="Arial"/>
                <a:cs typeface="Arial"/>
              </a:rPr>
              <a:t>E</a:t>
            </a:r>
            <a:r>
              <a:rPr sz="4050" spc="235" dirty="0">
                <a:solidFill>
                  <a:srgbClr val="861F40"/>
                </a:solidFill>
                <a:latin typeface="Arial"/>
                <a:cs typeface="Arial"/>
              </a:rPr>
              <a:t>V</a:t>
            </a:r>
            <a:r>
              <a:rPr sz="4050" spc="170" dirty="0">
                <a:solidFill>
                  <a:srgbClr val="861F40"/>
                </a:solidFill>
                <a:latin typeface="Arial"/>
                <a:cs typeface="Arial"/>
              </a:rPr>
              <a:t>I</a:t>
            </a:r>
            <a:r>
              <a:rPr sz="4050" spc="-390" dirty="0">
                <a:solidFill>
                  <a:srgbClr val="861F40"/>
                </a:solidFill>
                <a:latin typeface="Arial"/>
                <a:cs typeface="Arial"/>
              </a:rPr>
              <a:t>E</a:t>
            </a:r>
            <a:r>
              <a:rPr sz="4050" spc="409" dirty="0">
                <a:solidFill>
                  <a:srgbClr val="861F40"/>
                </a:solidFill>
                <a:latin typeface="Arial"/>
                <a:cs typeface="Arial"/>
              </a:rPr>
              <a:t>W</a:t>
            </a:r>
            <a:endParaRPr sz="4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4909" y="1644005"/>
            <a:ext cx="6844757" cy="6367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70" dirty="0">
                <a:solidFill>
                  <a:srgbClr val="861F40"/>
                </a:solidFill>
                <a:latin typeface="Arial"/>
                <a:cs typeface="Arial"/>
              </a:rPr>
              <a:t>ORGANIZATION </a:t>
            </a:r>
            <a:r>
              <a:rPr lang="en-US" sz="4050" spc="7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00" dirty="0">
                <a:solidFill>
                  <a:srgbClr val="FFFFFF"/>
                </a:solidFill>
                <a:latin typeface="Arial"/>
                <a:cs typeface="Arial"/>
              </a:rPr>
              <a:t>Keep </a:t>
            </a: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lang="en-US" sz="1750" spc="3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05" dirty="0">
                <a:solidFill>
                  <a:srgbClr val="FFFFFF"/>
                </a:solidFill>
                <a:latin typeface="Arial"/>
                <a:cs typeface="Arial"/>
              </a:rPr>
              <a:t>Courses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84539" y="199234"/>
            <a:ext cx="3038475" cy="126619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1950"/>
              </a:lnSpc>
              <a:spcBef>
                <a:spcPts val="180"/>
              </a:spcBef>
            </a:pPr>
            <a:r>
              <a:rPr sz="1650" b="1" spc="5" dirty="0">
                <a:solidFill>
                  <a:srgbClr val="861F40"/>
                </a:solidFill>
                <a:latin typeface="Arial"/>
                <a:cs typeface="Arial"/>
              </a:rPr>
              <a:t>TRANSITIONING </a:t>
            </a:r>
            <a:r>
              <a:rPr sz="1650" b="1" spc="-25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650" b="1" spc="-229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650" b="1" spc="-65" dirty="0">
                <a:solidFill>
                  <a:srgbClr val="861F40"/>
                </a:solidFill>
                <a:latin typeface="Arial"/>
                <a:cs typeface="Arial"/>
              </a:rPr>
              <a:t>COLLEGE  </a:t>
            </a:r>
            <a:r>
              <a:rPr sz="1650" b="1" spc="-5" dirty="0">
                <a:solidFill>
                  <a:srgbClr val="861F40"/>
                </a:solidFill>
                <a:latin typeface="Arial"/>
                <a:cs typeface="Arial"/>
              </a:rPr>
              <a:t>CAN </a:t>
            </a:r>
            <a:r>
              <a:rPr sz="1650" b="1" spc="-75" dirty="0">
                <a:solidFill>
                  <a:srgbClr val="861F40"/>
                </a:solidFill>
                <a:latin typeface="Arial"/>
                <a:cs typeface="Arial"/>
              </a:rPr>
              <a:t>BE </a:t>
            </a:r>
            <a:r>
              <a:rPr sz="1650" b="1" spc="15" dirty="0">
                <a:solidFill>
                  <a:srgbClr val="861F40"/>
                </a:solidFill>
                <a:latin typeface="Arial"/>
                <a:cs typeface="Arial"/>
              </a:rPr>
              <a:t>AN </a:t>
            </a:r>
            <a:r>
              <a:rPr sz="1650" b="1" spc="-10" dirty="0">
                <a:solidFill>
                  <a:srgbClr val="861F40"/>
                </a:solidFill>
                <a:latin typeface="Arial"/>
                <a:cs typeface="Arial"/>
              </a:rPr>
              <a:t>OVERWHELMING  </a:t>
            </a:r>
            <a:r>
              <a:rPr sz="1650" b="1" spc="-45" dirty="0">
                <a:solidFill>
                  <a:srgbClr val="861F40"/>
                </a:solidFill>
                <a:latin typeface="Arial"/>
                <a:cs typeface="Arial"/>
              </a:rPr>
              <a:t>EXPERIENCE. </a:t>
            </a:r>
            <a:r>
              <a:rPr sz="1650" b="1" spc="-50" dirty="0">
                <a:solidFill>
                  <a:srgbClr val="861F40"/>
                </a:solidFill>
                <a:latin typeface="Arial"/>
                <a:cs typeface="Arial"/>
              </a:rPr>
              <a:t>HERE </a:t>
            </a:r>
            <a:r>
              <a:rPr sz="1650" b="1" spc="-85" dirty="0">
                <a:solidFill>
                  <a:srgbClr val="861F40"/>
                </a:solidFill>
                <a:latin typeface="Arial"/>
                <a:cs typeface="Arial"/>
              </a:rPr>
              <a:t>ARE  </a:t>
            </a:r>
            <a:r>
              <a:rPr sz="1650" b="1" spc="-20" dirty="0">
                <a:solidFill>
                  <a:srgbClr val="861F40"/>
                </a:solidFill>
                <a:latin typeface="Arial"/>
                <a:cs typeface="Arial"/>
              </a:rPr>
              <a:t>SOME </a:t>
            </a:r>
            <a:r>
              <a:rPr sz="1650" b="1" spc="-15" dirty="0">
                <a:solidFill>
                  <a:srgbClr val="861F40"/>
                </a:solidFill>
                <a:latin typeface="Arial"/>
                <a:cs typeface="Arial"/>
              </a:rPr>
              <a:t>ORGANIZATIONAL  </a:t>
            </a:r>
            <a:r>
              <a:rPr sz="1650" b="1" spc="-25" dirty="0">
                <a:solidFill>
                  <a:srgbClr val="861F40"/>
                </a:solidFill>
                <a:latin typeface="Arial"/>
                <a:cs typeface="Arial"/>
              </a:rPr>
              <a:t>TIPS TO </a:t>
            </a:r>
            <a:r>
              <a:rPr sz="1650" b="1" spc="-35" dirty="0">
                <a:solidFill>
                  <a:srgbClr val="861F40"/>
                </a:solidFill>
                <a:latin typeface="Arial"/>
                <a:cs typeface="Arial"/>
              </a:rPr>
              <a:t>MAKE </a:t>
            </a:r>
            <a:r>
              <a:rPr sz="1650" b="1" spc="15" dirty="0">
                <a:solidFill>
                  <a:srgbClr val="861F40"/>
                </a:solidFill>
                <a:latin typeface="Arial"/>
                <a:cs typeface="Arial"/>
              </a:rPr>
              <a:t>IT</a:t>
            </a:r>
            <a:r>
              <a:rPr sz="1650" b="1" spc="-229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650" b="1" spc="-90" dirty="0">
                <a:solidFill>
                  <a:srgbClr val="861F40"/>
                </a:solidFill>
                <a:latin typeface="Arial"/>
                <a:cs typeface="Arial"/>
              </a:rPr>
              <a:t>LESS</a:t>
            </a:r>
            <a:endParaRPr sz="16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4539" y="1437484"/>
            <a:ext cx="1846580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b="1" spc="-10" dirty="0">
                <a:solidFill>
                  <a:srgbClr val="861F40"/>
                </a:solidFill>
                <a:latin typeface="Arial"/>
                <a:cs typeface="Arial"/>
              </a:rPr>
              <a:t>OVERWHELMING!</a:t>
            </a:r>
            <a:endParaRPr sz="16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473" y="2553498"/>
            <a:ext cx="3007995" cy="711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399"/>
              </a:lnSpc>
              <a:spcBef>
                <a:spcPts val="95"/>
              </a:spcBef>
            </a:pPr>
            <a:r>
              <a:rPr sz="1950" spc="110" dirty="0">
                <a:solidFill>
                  <a:srgbClr val="861F40"/>
                </a:solidFill>
                <a:latin typeface="Arial"/>
                <a:cs typeface="Arial"/>
              </a:rPr>
              <a:t>Keep </a:t>
            </a:r>
            <a:r>
              <a:rPr sz="1950" spc="155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950" spc="145" dirty="0">
                <a:solidFill>
                  <a:srgbClr val="861F40"/>
                </a:solidFill>
                <a:latin typeface="Arial"/>
                <a:cs typeface="Arial"/>
              </a:rPr>
              <a:t>work </a:t>
            </a:r>
            <a:r>
              <a:rPr sz="1950" spc="175" dirty="0">
                <a:solidFill>
                  <a:srgbClr val="861F40"/>
                </a:solidFill>
                <a:latin typeface="Arial"/>
                <a:cs typeface="Arial"/>
              </a:rPr>
              <a:t>space  </a:t>
            </a:r>
            <a:r>
              <a:rPr sz="1950" spc="155" dirty="0">
                <a:solidFill>
                  <a:srgbClr val="861F40"/>
                </a:solidFill>
                <a:latin typeface="Arial"/>
                <a:cs typeface="Arial"/>
              </a:rPr>
              <a:t>decluttered: </a:t>
            </a:r>
            <a:r>
              <a:rPr sz="1950" spc="100" dirty="0">
                <a:solidFill>
                  <a:srgbClr val="861F40"/>
                </a:solidFill>
                <a:latin typeface="Arial"/>
                <a:cs typeface="Arial"/>
              </a:rPr>
              <a:t>Take </a:t>
            </a:r>
            <a:r>
              <a:rPr sz="1950" spc="250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r>
              <a:rPr sz="1950" spc="-1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50" dirty="0">
                <a:solidFill>
                  <a:srgbClr val="861F40"/>
                </a:solidFill>
                <a:latin typeface="Arial"/>
                <a:cs typeface="Arial"/>
              </a:rPr>
              <a:t>few</a:t>
            </a:r>
            <a:endParaRPr sz="19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4473" y="3281932"/>
            <a:ext cx="4032250" cy="3257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50" spc="225" dirty="0">
                <a:solidFill>
                  <a:srgbClr val="861F40"/>
                </a:solidFill>
                <a:latin typeface="Arial"/>
                <a:cs typeface="Arial"/>
              </a:rPr>
              <a:t>moments</a:t>
            </a:r>
            <a:r>
              <a:rPr sz="19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90" dirty="0">
                <a:solidFill>
                  <a:srgbClr val="861F40"/>
                </a:solidFill>
                <a:latin typeface="Arial"/>
                <a:cs typeface="Arial"/>
              </a:rPr>
              <a:t>each</a:t>
            </a:r>
            <a:r>
              <a:rPr sz="19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220" dirty="0">
                <a:solidFill>
                  <a:srgbClr val="861F40"/>
                </a:solidFill>
                <a:latin typeface="Arial"/>
                <a:cs typeface="Arial"/>
              </a:rPr>
              <a:t>day</a:t>
            </a:r>
            <a:r>
              <a:rPr sz="19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75" dirty="0">
                <a:solidFill>
                  <a:srgbClr val="861F40"/>
                </a:solidFill>
                <a:latin typeface="Arial"/>
                <a:cs typeface="Arial"/>
              </a:rPr>
              <a:t>to</a:t>
            </a:r>
            <a:r>
              <a:rPr sz="19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70" dirty="0">
                <a:solidFill>
                  <a:srgbClr val="861F40"/>
                </a:solidFill>
                <a:latin typeface="Arial"/>
                <a:cs typeface="Arial"/>
              </a:rPr>
              <a:t>clean</a:t>
            </a:r>
            <a:r>
              <a:rPr sz="19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220" dirty="0">
                <a:solidFill>
                  <a:srgbClr val="861F40"/>
                </a:solidFill>
                <a:latin typeface="Arial"/>
                <a:cs typeface="Arial"/>
              </a:rPr>
              <a:t>up</a:t>
            </a:r>
            <a:endParaRPr sz="19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3673" y="3582198"/>
            <a:ext cx="7598409" cy="9074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455"/>
              </a:spcBef>
              <a:tabLst>
                <a:tab pos="4401185" algn="l"/>
              </a:tabLst>
            </a:pPr>
            <a:r>
              <a:rPr sz="1950" spc="225" dirty="0">
                <a:solidFill>
                  <a:srgbClr val="861F40"/>
                </a:solidFill>
                <a:latin typeface="Arial"/>
                <a:cs typeface="Arial"/>
              </a:rPr>
              <a:t>and </a:t>
            </a:r>
            <a:r>
              <a:rPr sz="1950" spc="135" dirty="0">
                <a:solidFill>
                  <a:srgbClr val="861F40"/>
                </a:solidFill>
                <a:latin typeface="Arial"/>
                <a:cs typeface="Arial"/>
              </a:rPr>
              <a:t>organize </a:t>
            </a:r>
            <a:r>
              <a:rPr sz="1950" spc="155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950" spc="145" dirty="0">
                <a:solidFill>
                  <a:srgbClr val="861F40"/>
                </a:solidFill>
                <a:latin typeface="Arial"/>
                <a:cs typeface="Arial"/>
              </a:rPr>
              <a:t>work</a:t>
            </a:r>
            <a:r>
              <a:rPr sz="1950" spc="-29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35" dirty="0">
                <a:solidFill>
                  <a:srgbClr val="861F40"/>
                </a:solidFill>
                <a:latin typeface="Arial"/>
                <a:cs typeface="Arial"/>
              </a:rPr>
              <a:t>space.</a:t>
            </a:r>
            <a:r>
              <a:rPr sz="1950" spc="5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80" dirty="0">
                <a:solidFill>
                  <a:srgbClr val="861F40"/>
                </a:solidFill>
                <a:latin typeface="Arial"/>
                <a:cs typeface="Arial"/>
              </a:rPr>
              <a:t>It	</a:t>
            </a:r>
            <a:r>
              <a:rPr sz="2625" spc="277" baseline="20634" dirty="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sz="2625" spc="52" baseline="206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179" baseline="20634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625" spc="44" baseline="206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284" baseline="20634" dirty="0">
                <a:solidFill>
                  <a:srgbClr val="FFFFFF"/>
                </a:solidFill>
                <a:latin typeface="Arial"/>
                <a:cs typeface="Arial"/>
              </a:rPr>
              <a:t>can</a:t>
            </a:r>
            <a:r>
              <a:rPr sz="2625" spc="52" baseline="206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254" baseline="20634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2625" spc="52" baseline="206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179" baseline="20634" dirty="0">
                <a:solidFill>
                  <a:srgbClr val="FFFFFF"/>
                </a:solidFill>
                <a:latin typeface="Arial"/>
                <a:cs typeface="Arial"/>
              </a:rPr>
              <a:t>confusing.</a:t>
            </a:r>
            <a:r>
              <a:rPr sz="2625" spc="52" baseline="206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82" baseline="20634" dirty="0">
                <a:solidFill>
                  <a:srgbClr val="FFFFFF"/>
                </a:solidFill>
                <a:latin typeface="Arial"/>
                <a:cs typeface="Arial"/>
              </a:rPr>
              <a:t>Try</a:t>
            </a:r>
            <a:endParaRPr sz="2625" baseline="20634">
              <a:latin typeface="Arial"/>
              <a:cs typeface="Arial"/>
            </a:endParaRPr>
          </a:p>
          <a:p>
            <a:pPr marL="63500">
              <a:lnSpc>
                <a:spcPts val="2060"/>
              </a:lnSpc>
              <a:spcBef>
                <a:spcPts val="360"/>
              </a:spcBef>
              <a:tabLst>
                <a:tab pos="4401185" algn="l"/>
              </a:tabLst>
            </a:pPr>
            <a:r>
              <a:rPr sz="1950" spc="114" dirty="0">
                <a:solidFill>
                  <a:srgbClr val="861F40"/>
                </a:solidFill>
                <a:latin typeface="Arial"/>
                <a:cs typeface="Arial"/>
              </a:rPr>
              <a:t>will </a:t>
            </a:r>
            <a:r>
              <a:rPr sz="1950" spc="225" dirty="0">
                <a:solidFill>
                  <a:srgbClr val="861F40"/>
                </a:solidFill>
                <a:latin typeface="Arial"/>
                <a:cs typeface="Arial"/>
              </a:rPr>
              <a:t>make </a:t>
            </a:r>
            <a:r>
              <a:rPr sz="1950" spc="160" dirty="0">
                <a:solidFill>
                  <a:srgbClr val="861F40"/>
                </a:solidFill>
                <a:latin typeface="Arial"/>
                <a:cs typeface="Arial"/>
              </a:rPr>
              <a:t>things</a:t>
            </a:r>
            <a:r>
              <a:rPr sz="1950" spc="-18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85" dirty="0">
                <a:solidFill>
                  <a:srgbClr val="861F40"/>
                </a:solidFill>
                <a:latin typeface="Arial"/>
                <a:cs typeface="Arial"/>
              </a:rPr>
              <a:t>less</a:t>
            </a:r>
            <a:r>
              <a:rPr sz="1950" spc="5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950" spc="145" dirty="0">
                <a:solidFill>
                  <a:srgbClr val="861F40"/>
                </a:solidFill>
                <a:latin typeface="Arial"/>
                <a:cs typeface="Arial"/>
              </a:rPr>
              <a:t>distracting.	</a:t>
            </a:r>
            <a:r>
              <a:rPr sz="2625" spc="240" baseline="28571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625" spc="202" baseline="28571" dirty="0">
                <a:solidFill>
                  <a:srgbClr val="FFFFFF"/>
                </a:solidFill>
                <a:latin typeface="Arial"/>
                <a:cs typeface="Arial"/>
              </a:rPr>
              <a:t>keep </a:t>
            </a:r>
            <a:r>
              <a:rPr sz="2625" spc="187" baseline="28571" dirty="0">
                <a:solidFill>
                  <a:srgbClr val="FFFFFF"/>
                </a:solidFill>
                <a:latin typeface="Arial"/>
                <a:cs typeface="Arial"/>
              </a:rPr>
              <a:t>different</a:t>
            </a:r>
            <a:r>
              <a:rPr sz="2625" spc="-284" baseline="2857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25" spc="209" baseline="28571" dirty="0">
                <a:solidFill>
                  <a:srgbClr val="FFFFFF"/>
                </a:solidFill>
                <a:latin typeface="Arial"/>
                <a:cs typeface="Arial"/>
              </a:rPr>
              <a:t>notebooks</a:t>
            </a:r>
            <a:endParaRPr sz="2625" baseline="28571">
              <a:latin typeface="Arial"/>
              <a:cs typeface="Arial"/>
            </a:endParaRPr>
          </a:p>
          <a:p>
            <a:pPr marL="4401820">
              <a:lnSpc>
                <a:spcPts val="1820"/>
              </a:lnSpc>
            </a:pPr>
            <a:r>
              <a:rPr sz="1750" spc="1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750" spc="17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17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85" dirty="0">
                <a:solidFill>
                  <a:srgbClr val="FFFFFF"/>
                </a:solidFill>
                <a:latin typeface="Arial"/>
                <a:cs typeface="Arial"/>
              </a:rPr>
              <a:t>class.</a:t>
            </a:r>
            <a:endParaRPr sz="17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12798" y="2263703"/>
            <a:ext cx="2955925" cy="968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900"/>
              </a:lnSpc>
              <a:spcBef>
                <a:spcPts val="95"/>
              </a:spcBef>
            </a:pP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Separate: </a:t>
            </a:r>
            <a:r>
              <a:rPr sz="1750" spc="114" dirty="0">
                <a:solidFill>
                  <a:srgbClr val="FFFFFF"/>
                </a:solidFill>
                <a:latin typeface="Arial"/>
                <a:cs typeface="Arial"/>
              </a:rPr>
              <a:t>We</a:t>
            </a:r>
            <a:r>
              <a:rPr sz="175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understand  </a:t>
            </a:r>
            <a:r>
              <a:rPr sz="1750" spc="180" dirty="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sz="1750" spc="55" dirty="0">
                <a:solidFill>
                  <a:srgbClr val="FFFFFF"/>
                </a:solidFill>
                <a:latin typeface="Arial"/>
                <a:cs typeface="Arial"/>
              </a:rPr>
              <a:t>it’s </a:t>
            </a:r>
            <a:r>
              <a:rPr sz="1750" spc="185" dirty="0">
                <a:solidFill>
                  <a:srgbClr val="FFFFFF"/>
                </a:solidFill>
                <a:latin typeface="Arial"/>
                <a:cs typeface="Arial"/>
              </a:rPr>
              <a:t>tempting </a:t>
            </a:r>
            <a:r>
              <a:rPr sz="1750" spc="195" dirty="0">
                <a:solidFill>
                  <a:srgbClr val="FFFFFF"/>
                </a:solidFill>
                <a:latin typeface="Arial"/>
                <a:cs typeface="Arial"/>
              </a:rPr>
              <a:t>(&amp;  </a:t>
            </a:r>
            <a:r>
              <a:rPr sz="1750" spc="185" dirty="0">
                <a:solidFill>
                  <a:srgbClr val="FFFFFF"/>
                </a:solidFill>
                <a:latin typeface="Arial"/>
                <a:cs typeface="Arial"/>
              </a:rPr>
              <a:t>cheaper) </a:t>
            </a:r>
            <a:r>
              <a:rPr sz="1750" spc="16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750" spc="-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35" dirty="0">
                <a:solidFill>
                  <a:srgbClr val="FFFFFF"/>
                </a:solidFill>
                <a:latin typeface="Arial"/>
                <a:cs typeface="Arial"/>
              </a:rPr>
              <a:t>keep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sz="1750" spc="12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endParaRPr sz="175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12798" y="3251255"/>
            <a:ext cx="3187065" cy="2952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750" spc="140" dirty="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sz="1750" spc="130" dirty="0">
                <a:solidFill>
                  <a:srgbClr val="FFFFFF"/>
                </a:solidFill>
                <a:latin typeface="Arial"/>
                <a:cs typeface="Arial"/>
              </a:rPr>
              <a:t>notes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750" spc="145" dirty="0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sz="1750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750" spc="120" dirty="0">
                <a:solidFill>
                  <a:srgbClr val="FFFFFF"/>
                </a:solidFill>
                <a:latin typeface="Arial"/>
                <a:cs typeface="Arial"/>
              </a:rPr>
              <a:t>notebook,</a:t>
            </a:r>
            <a:endParaRPr sz="17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78185" y="4634921"/>
            <a:ext cx="2883535" cy="3073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300"/>
              </a:lnSpc>
              <a:spcBef>
                <a:spcPts val="95"/>
              </a:spcBef>
            </a:pP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Make </a:t>
            </a:r>
            <a:r>
              <a:rPr sz="1750" spc="220" dirty="0">
                <a:solidFill>
                  <a:srgbClr val="861F40"/>
                </a:solidFill>
                <a:latin typeface="Arial"/>
                <a:cs typeface="Arial"/>
              </a:rPr>
              <a:t>a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Daily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To-Do </a:t>
            </a:r>
            <a:r>
              <a:rPr sz="1750" spc="25" dirty="0">
                <a:solidFill>
                  <a:srgbClr val="861F40"/>
                </a:solidFill>
                <a:latin typeface="Arial"/>
                <a:cs typeface="Arial"/>
              </a:rPr>
              <a:t>List  </a:t>
            </a:r>
            <a:r>
              <a:rPr sz="1750" spc="75" dirty="0">
                <a:solidFill>
                  <a:srgbClr val="861F40"/>
                </a:solidFill>
                <a:latin typeface="Arial"/>
                <a:cs typeface="Arial"/>
              </a:rPr>
              <a:t>Each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day,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look </a:t>
            </a:r>
            <a:r>
              <a:rPr sz="1750" spc="190" dirty="0">
                <a:solidFill>
                  <a:srgbClr val="861F40"/>
                </a:solidFill>
                <a:latin typeface="Arial"/>
                <a:cs typeface="Arial"/>
              </a:rPr>
              <a:t>at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your 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calendar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or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planner </a:t>
            </a:r>
            <a:r>
              <a:rPr sz="1750" spc="200" dirty="0">
                <a:solidFill>
                  <a:srgbClr val="861F40"/>
                </a:solidFill>
                <a:latin typeface="Arial"/>
                <a:cs typeface="Arial"/>
              </a:rPr>
              <a:t>and 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create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0" dirty="0">
                <a:solidFill>
                  <a:srgbClr val="861F40"/>
                </a:solidFill>
                <a:latin typeface="Arial"/>
                <a:cs typeface="Arial"/>
              </a:rPr>
              <a:t>a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220" dirty="0">
                <a:solidFill>
                  <a:srgbClr val="861F40"/>
                </a:solidFill>
                <a:latin typeface="Arial"/>
                <a:cs typeface="Arial"/>
              </a:rPr>
              <a:t>to-do</a:t>
            </a:r>
            <a:r>
              <a:rPr sz="1750" spc="30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list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10" dirty="0">
                <a:solidFill>
                  <a:srgbClr val="861F40"/>
                </a:solidFill>
                <a:latin typeface="Arial"/>
                <a:cs typeface="Arial"/>
              </a:rPr>
              <a:t>for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the  </a:t>
            </a:r>
            <a:r>
              <a:rPr sz="1750" spc="125" dirty="0">
                <a:solidFill>
                  <a:srgbClr val="861F40"/>
                </a:solidFill>
                <a:latin typeface="Arial"/>
                <a:cs typeface="Arial"/>
              </a:rPr>
              <a:t>day. </a:t>
            </a:r>
            <a:r>
              <a:rPr sz="1750" spc="35" dirty="0">
                <a:solidFill>
                  <a:srgbClr val="861F40"/>
                </a:solidFill>
                <a:latin typeface="Arial"/>
                <a:cs typeface="Arial"/>
              </a:rPr>
              <a:t>If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you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feel  </a:t>
            </a:r>
            <a:r>
              <a:rPr sz="1750" spc="130" dirty="0">
                <a:solidFill>
                  <a:srgbClr val="861F40"/>
                </a:solidFill>
                <a:latin typeface="Arial"/>
                <a:cs typeface="Arial"/>
              </a:rPr>
              <a:t>overwhelmed, </a:t>
            </a:r>
            <a:r>
              <a:rPr sz="1750" spc="95" dirty="0">
                <a:solidFill>
                  <a:srgbClr val="861F40"/>
                </a:solidFill>
                <a:latin typeface="Arial"/>
                <a:cs typeface="Arial"/>
              </a:rPr>
              <a:t>prioritize  </a:t>
            </a:r>
            <a:r>
              <a:rPr sz="1750" spc="135" dirty="0">
                <a:solidFill>
                  <a:srgbClr val="861F40"/>
                </a:solidFill>
                <a:latin typeface="Arial"/>
                <a:cs typeface="Arial"/>
              </a:rPr>
              <a:t>your </a:t>
            </a:r>
            <a:r>
              <a:rPr sz="1750" spc="120" dirty="0">
                <a:solidFill>
                  <a:srgbClr val="861F40"/>
                </a:solidFill>
                <a:latin typeface="Arial"/>
                <a:cs typeface="Arial"/>
              </a:rPr>
              <a:t>tasks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based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on </a:t>
            </a:r>
            <a:r>
              <a:rPr sz="1750" spc="160" dirty="0">
                <a:solidFill>
                  <a:srgbClr val="861F40"/>
                </a:solidFill>
                <a:latin typeface="Arial"/>
                <a:cs typeface="Arial"/>
              </a:rPr>
              <a:t>due  </a:t>
            </a:r>
            <a:r>
              <a:rPr sz="1750" spc="175" dirty="0">
                <a:solidFill>
                  <a:srgbClr val="861F40"/>
                </a:solidFill>
                <a:latin typeface="Arial"/>
                <a:cs typeface="Arial"/>
              </a:rPr>
              <a:t>date </a:t>
            </a:r>
            <a:r>
              <a:rPr sz="1750" spc="114" dirty="0">
                <a:solidFill>
                  <a:srgbClr val="861F40"/>
                </a:solidFill>
                <a:latin typeface="Arial"/>
                <a:cs typeface="Arial"/>
              </a:rPr>
              <a:t>or </a:t>
            </a:r>
            <a:r>
              <a:rPr sz="1750" spc="175" dirty="0">
                <a:solidFill>
                  <a:srgbClr val="861F40"/>
                </a:solidFill>
                <a:latin typeface="Arial"/>
                <a:cs typeface="Arial"/>
              </a:rPr>
              <a:t>time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needed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to 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complete. </a:t>
            </a:r>
            <a:r>
              <a:rPr sz="1750" spc="70" dirty="0">
                <a:solidFill>
                  <a:srgbClr val="861F40"/>
                </a:solidFill>
                <a:latin typeface="Arial"/>
                <a:cs typeface="Arial"/>
              </a:rPr>
              <a:t>It </a:t>
            </a:r>
            <a:r>
              <a:rPr sz="1750" spc="100" dirty="0">
                <a:solidFill>
                  <a:srgbClr val="861F40"/>
                </a:solidFill>
                <a:latin typeface="Arial"/>
                <a:cs typeface="Arial"/>
              </a:rPr>
              <a:t>will </a:t>
            </a:r>
            <a:r>
              <a:rPr sz="1750" spc="140" dirty="0">
                <a:solidFill>
                  <a:srgbClr val="861F40"/>
                </a:solidFill>
                <a:latin typeface="Arial"/>
                <a:cs typeface="Arial"/>
              </a:rPr>
              <a:t>help </a:t>
            </a:r>
            <a:r>
              <a:rPr sz="1750" spc="150" dirty="0">
                <a:solidFill>
                  <a:srgbClr val="861F40"/>
                </a:solidFill>
                <a:latin typeface="Arial"/>
                <a:cs typeface="Arial"/>
              </a:rPr>
              <a:t>you  </a:t>
            </a:r>
            <a:r>
              <a:rPr sz="1750" spc="145" dirty="0">
                <a:solidFill>
                  <a:srgbClr val="861F40"/>
                </a:solidFill>
                <a:latin typeface="Arial"/>
                <a:cs typeface="Arial"/>
              </a:rPr>
              <a:t>stay </a:t>
            </a:r>
            <a:r>
              <a:rPr sz="1750" spc="155" dirty="0">
                <a:solidFill>
                  <a:srgbClr val="861F40"/>
                </a:solidFill>
                <a:latin typeface="Arial"/>
                <a:cs typeface="Arial"/>
              </a:rPr>
              <a:t>on</a:t>
            </a:r>
            <a:r>
              <a:rPr sz="1750" spc="-75" dirty="0">
                <a:solidFill>
                  <a:srgbClr val="861F40"/>
                </a:solidFill>
                <a:latin typeface="Arial"/>
                <a:cs typeface="Arial"/>
              </a:rPr>
              <a:t> </a:t>
            </a:r>
            <a:r>
              <a:rPr sz="1750" spc="90" dirty="0">
                <a:solidFill>
                  <a:srgbClr val="861F40"/>
                </a:solidFill>
                <a:latin typeface="Arial"/>
                <a:cs typeface="Arial"/>
              </a:rPr>
              <a:t>task.</a:t>
            </a:r>
            <a:endParaRPr sz="175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6535">
              <a:lnSpc>
                <a:spcPct val="115399"/>
              </a:lnSpc>
              <a:spcBef>
                <a:spcPts val="100"/>
              </a:spcBef>
            </a:pPr>
            <a:r>
              <a:rPr spc="100" dirty="0"/>
              <a:t>Keep </a:t>
            </a:r>
            <a:r>
              <a:rPr spc="204" dirty="0"/>
              <a:t>an </a:t>
            </a:r>
            <a:r>
              <a:rPr spc="175" dirty="0"/>
              <a:t>Agenda </a:t>
            </a:r>
            <a:r>
              <a:rPr spc="125" dirty="0"/>
              <a:t>or </a:t>
            </a:r>
            <a:r>
              <a:rPr spc="160" dirty="0"/>
              <a:t>E-Calandar  </a:t>
            </a:r>
            <a:r>
              <a:rPr spc="70" dirty="0"/>
              <a:t>Tools: </a:t>
            </a:r>
            <a:r>
              <a:rPr spc="125" dirty="0"/>
              <a:t>Outlook Calendar,</a:t>
            </a:r>
            <a:r>
              <a:rPr spc="-135" dirty="0"/>
              <a:t> </a:t>
            </a:r>
            <a:r>
              <a:rPr spc="155" dirty="0"/>
              <a:t>physical  </a:t>
            </a:r>
            <a:r>
              <a:rPr spc="160" dirty="0"/>
              <a:t>planner</a:t>
            </a:r>
          </a:p>
          <a:p>
            <a:pPr marL="12700" marR="107314">
              <a:lnSpc>
                <a:spcPct val="115399"/>
              </a:lnSpc>
            </a:pPr>
            <a:r>
              <a:rPr spc="70" dirty="0"/>
              <a:t>Put</a:t>
            </a:r>
            <a:r>
              <a:rPr spc="35" dirty="0"/>
              <a:t> </a:t>
            </a:r>
            <a:r>
              <a:rPr spc="150" dirty="0"/>
              <a:t>your</a:t>
            </a:r>
            <a:r>
              <a:rPr spc="35" dirty="0"/>
              <a:t> </a:t>
            </a:r>
            <a:r>
              <a:rPr spc="125" dirty="0"/>
              <a:t>class</a:t>
            </a:r>
            <a:r>
              <a:rPr spc="35" dirty="0"/>
              <a:t> </a:t>
            </a:r>
            <a:r>
              <a:rPr spc="170" dirty="0"/>
              <a:t>times</a:t>
            </a:r>
            <a:r>
              <a:rPr spc="40" dirty="0"/>
              <a:t> </a:t>
            </a:r>
            <a:r>
              <a:rPr spc="130" dirty="0"/>
              <a:t>in</a:t>
            </a:r>
            <a:r>
              <a:rPr spc="35" dirty="0"/>
              <a:t> </a:t>
            </a:r>
            <a:r>
              <a:rPr spc="105" dirty="0"/>
              <a:t>first</a:t>
            </a:r>
            <a:r>
              <a:rPr spc="35" dirty="0"/>
              <a:t> </a:t>
            </a:r>
            <a:r>
              <a:rPr spc="15" dirty="0"/>
              <a:t>&amp;</a:t>
            </a:r>
            <a:r>
              <a:rPr spc="40" dirty="0"/>
              <a:t> </a:t>
            </a:r>
            <a:r>
              <a:rPr spc="130" dirty="0"/>
              <a:t>all</a:t>
            </a:r>
            <a:r>
              <a:rPr spc="35" dirty="0"/>
              <a:t> </a:t>
            </a:r>
            <a:r>
              <a:rPr spc="130" dirty="0"/>
              <a:t>of  </a:t>
            </a:r>
            <a:r>
              <a:rPr spc="175" dirty="0"/>
              <a:t>assignment due </a:t>
            </a:r>
            <a:r>
              <a:rPr spc="165" dirty="0"/>
              <a:t>dates </a:t>
            </a:r>
            <a:r>
              <a:rPr spc="15" dirty="0"/>
              <a:t>&amp; </a:t>
            </a:r>
            <a:r>
              <a:rPr spc="185" dirty="0"/>
              <a:t>exam  </a:t>
            </a:r>
            <a:r>
              <a:rPr spc="175" dirty="0"/>
              <a:t>days </a:t>
            </a:r>
            <a:r>
              <a:rPr spc="210" dirty="0"/>
              <a:t>(found</a:t>
            </a:r>
            <a:r>
              <a:rPr spc="-320" dirty="0"/>
              <a:t> </a:t>
            </a:r>
            <a:r>
              <a:rPr spc="130" dirty="0"/>
              <a:t>in </a:t>
            </a:r>
            <a:r>
              <a:rPr spc="150" dirty="0"/>
              <a:t>your </a:t>
            </a:r>
            <a:r>
              <a:rPr spc="165" dirty="0"/>
              <a:t>syllabus)</a:t>
            </a:r>
          </a:p>
          <a:p>
            <a:pPr marL="12700" marR="636270">
              <a:lnSpc>
                <a:spcPct val="115399"/>
              </a:lnSpc>
            </a:pPr>
            <a:r>
              <a:rPr spc="35" dirty="0"/>
              <a:t>If</a:t>
            </a:r>
            <a:r>
              <a:rPr spc="30" dirty="0"/>
              <a:t> </a:t>
            </a:r>
            <a:r>
              <a:rPr spc="165" dirty="0"/>
              <a:t>you</a:t>
            </a:r>
            <a:r>
              <a:rPr spc="35" dirty="0"/>
              <a:t> </a:t>
            </a:r>
            <a:r>
              <a:rPr spc="170" dirty="0"/>
              <a:t>have</a:t>
            </a:r>
            <a:r>
              <a:rPr spc="35" dirty="0"/>
              <a:t> </a:t>
            </a:r>
            <a:r>
              <a:rPr spc="235" dirty="0"/>
              <a:t>a</a:t>
            </a:r>
            <a:r>
              <a:rPr spc="30" dirty="0"/>
              <a:t> </a:t>
            </a:r>
            <a:r>
              <a:rPr spc="80" dirty="0"/>
              <a:t>job,</a:t>
            </a:r>
            <a:r>
              <a:rPr spc="35" dirty="0"/>
              <a:t> </a:t>
            </a:r>
            <a:r>
              <a:rPr spc="150" dirty="0"/>
              <a:t>include</a:t>
            </a:r>
            <a:r>
              <a:rPr spc="35" dirty="0"/>
              <a:t> </a:t>
            </a:r>
            <a:r>
              <a:rPr spc="150" dirty="0"/>
              <a:t>your  </a:t>
            </a:r>
            <a:r>
              <a:rPr spc="140" dirty="0"/>
              <a:t>work</a:t>
            </a:r>
            <a:r>
              <a:rPr spc="35" dirty="0"/>
              <a:t> </a:t>
            </a:r>
            <a:r>
              <a:rPr spc="170" dirty="0"/>
              <a:t>times</a:t>
            </a:r>
          </a:p>
          <a:p>
            <a:pPr marL="12700" marR="143510">
              <a:lnSpc>
                <a:spcPct val="115399"/>
              </a:lnSpc>
            </a:pPr>
            <a:r>
              <a:rPr spc="45" dirty="0"/>
              <a:t>Then,</a:t>
            </a:r>
            <a:r>
              <a:rPr spc="35" dirty="0"/>
              <a:t> </a:t>
            </a:r>
            <a:r>
              <a:rPr spc="155" dirty="0"/>
              <a:t>block</a:t>
            </a:r>
            <a:r>
              <a:rPr spc="35" dirty="0"/>
              <a:t> </a:t>
            </a:r>
            <a:r>
              <a:rPr spc="120" dirty="0"/>
              <a:t>off</a:t>
            </a:r>
            <a:r>
              <a:rPr spc="35" dirty="0"/>
              <a:t> </a:t>
            </a:r>
            <a:r>
              <a:rPr spc="195" dirty="0"/>
              <a:t>time</a:t>
            </a:r>
            <a:r>
              <a:rPr spc="35" dirty="0"/>
              <a:t> </a:t>
            </a:r>
            <a:r>
              <a:rPr spc="170" dirty="0"/>
              <a:t>to</a:t>
            </a:r>
            <a:r>
              <a:rPr spc="35" dirty="0"/>
              <a:t> </a:t>
            </a:r>
            <a:r>
              <a:rPr spc="160" dirty="0"/>
              <a:t>prepare</a:t>
            </a:r>
            <a:r>
              <a:rPr spc="35" dirty="0"/>
              <a:t> </a:t>
            </a:r>
            <a:r>
              <a:rPr spc="120" dirty="0"/>
              <a:t>for  </a:t>
            </a:r>
            <a:r>
              <a:rPr spc="85" dirty="0"/>
              <a:t>classes, </a:t>
            </a:r>
            <a:r>
              <a:rPr spc="185" dirty="0"/>
              <a:t>complete </a:t>
            </a:r>
            <a:r>
              <a:rPr spc="135" dirty="0"/>
              <a:t>assignments,  </a:t>
            </a:r>
            <a:r>
              <a:rPr spc="215" dirty="0"/>
              <a:t>and </a:t>
            </a:r>
            <a:r>
              <a:rPr spc="120" dirty="0"/>
              <a:t>study. </a:t>
            </a:r>
            <a:r>
              <a:rPr spc="150" dirty="0"/>
              <a:t>Remember: </a:t>
            </a:r>
            <a:r>
              <a:rPr spc="55" dirty="0"/>
              <a:t>it’s  </a:t>
            </a:r>
            <a:r>
              <a:rPr spc="150" dirty="0"/>
              <a:t>expected </a:t>
            </a:r>
            <a:r>
              <a:rPr spc="195" dirty="0"/>
              <a:t>that </a:t>
            </a:r>
            <a:r>
              <a:rPr spc="165" dirty="0"/>
              <a:t>you </a:t>
            </a:r>
            <a:r>
              <a:rPr spc="185" dirty="0"/>
              <a:t>complete </a:t>
            </a:r>
            <a:r>
              <a:rPr spc="70" dirty="0"/>
              <a:t>3  </a:t>
            </a:r>
            <a:r>
              <a:rPr spc="135" dirty="0"/>
              <a:t>hours </a:t>
            </a:r>
            <a:r>
              <a:rPr spc="130" dirty="0"/>
              <a:t>of </a:t>
            </a:r>
            <a:r>
              <a:rPr spc="200" dirty="0"/>
              <a:t>out-of-class </a:t>
            </a:r>
            <a:r>
              <a:rPr spc="140" dirty="0"/>
              <a:t>work </a:t>
            </a:r>
            <a:r>
              <a:rPr spc="150" dirty="0"/>
              <a:t>per  credit </a:t>
            </a:r>
            <a:r>
              <a:rPr spc="155" dirty="0"/>
              <a:t>hour </a:t>
            </a:r>
            <a:r>
              <a:rPr spc="130" dirty="0"/>
              <a:t>of</a:t>
            </a:r>
            <a:r>
              <a:rPr spc="-195" dirty="0"/>
              <a:t> </a:t>
            </a:r>
            <a:r>
              <a:rPr spc="105" dirty="0"/>
              <a:t>course.</a:t>
            </a:r>
          </a:p>
          <a:p>
            <a:pPr marL="12700" marR="5080">
              <a:lnSpc>
                <a:spcPct val="115399"/>
              </a:lnSpc>
            </a:pPr>
            <a:r>
              <a:rPr spc="135" dirty="0"/>
              <a:t>Make</a:t>
            </a:r>
            <a:r>
              <a:rPr spc="30" dirty="0"/>
              <a:t> </a:t>
            </a:r>
            <a:r>
              <a:rPr spc="114" dirty="0"/>
              <a:t>sure</a:t>
            </a:r>
            <a:r>
              <a:rPr spc="35" dirty="0"/>
              <a:t> </a:t>
            </a:r>
            <a:r>
              <a:rPr spc="170" dirty="0"/>
              <a:t>to</a:t>
            </a:r>
            <a:r>
              <a:rPr spc="35" dirty="0"/>
              <a:t> </a:t>
            </a:r>
            <a:r>
              <a:rPr spc="145" dirty="0"/>
              <a:t>schedule</a:t>
            </a:r>
            <a:r>
              <a:rPr spc="30" dirty="0"/>
              <a:t> </a:t>
            </a:r>
            <a:r>
              <a:rPr spc="195" dirty="0"/>
              <a:t>time</a:t>
            </a:r>
            <a:r>
              <a:rPr spc="35" dirty="0"/>
              <a:t> </a:t>
            </a:r>
            <a:r>
              <a:rPr spc="170" dirty="0"/>
              <a:t>to</a:t>
            </a:r>
            <a:r>
              <a:rPr spc="35" dirty="0"/>
              <a:t> </a:t>
            </a:r>
            <a:r>
              <a:rPr spc="145" dirty="0"/>
              <a:t>give  </a:t>
            </a:r>
            <a:r>
              <a:rPr spc="120" dirty="0"/>
              <a:t>yourself </a:t>
            </a:r>
            <a:r>
              <a:rPr spc="235" dirty="0"/>
              <a:t>a</a:t>
            </a:r>
            <a:r>
              <a:rPr spc="-45" dirty="0"/>
              <a:t> </a:t>
            </a:r>
            <a:r>
              <a:rPr spc="175" dirty="0"/>
              <a:t>break!</a:t>
            </a:r>
          </a:p>
        </p:txBody>
      </p:sp>
      <p:pic>
        <p:nvPicPr>
          <p:cNvPr id="16" name="Picture 15" descr="A logo for a college of science: psychology department">
            <a:extLst>
              <a:ext uri="{FF2B5EF4-FFF2-40B4-BE49-F238E27FC236}">
                <a16:creationId xmlns:a16="http://schemas.microsoft.com/office/drawing/2014/main" id="{E5AE464A-B5C8-6930-3447-E242AF2C2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924" y="7853628"/>
            <a:ext cx="3224785" cy="22047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1234</TotalTime>
  <Words>231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SUCCESSFUL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Start Tips: Organization</dc:title>
  <dc:creator>Grace Burden</dc:creator>
  <cp:keywords>DAGNM7V0PJ4,BAE5XYe12Lc</cp:keywords>
  <cp:lastModifiedBy>Courtney Glass</cp:lastModifiedBy>
  <cp:revision>2</cp:revision>
  <dcterms:created xsi:type="dcterms:W3CDTF">2024-08-08T17:39:28Z</dcterms:created>
  <dcterms:modified xsi:type="dcterms:W3CDTF">2025-09-24T18:27:00Z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2024-08-07T00:00:00Z</vt:filetime>
  </property>
  <property fmtid="{D5CDD505-2E9C-101B-9397-08002B2CF9AE}" pid="3" name="Creator">
    <vt:lpwstr>Canva</vt:lpwstr>
  </property>
  <property fmtid="{D5CDD505-2E9C-101B-9397-08002B2CF9AE}" pid="4" name="LastSaved">
    <vt:filetime>2024-08-08T00:00:00Z</vt:filetime>
  </property>
</Properties>
</file>