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61F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1200" y="6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urtney Glass" userId="8109fc08-a5d8-4090-9f37-fe190799515d" providerId="ADAL" clId="{FBC52F1C-D44A-4973-BA7A-AF4403521732}"/>
    <pc:docChg chg="modSld">
      <pc:chgData name="Courtney Glass" userId="8109fc08-a5d8-4090-9f37-fe190799515d" providerId="ADAL" clId="{FBC52F1C-D44A-4973-BA7A-AF4403521732}" dt="2025-09-24T19:49:50.730" v="8" actId="13244"/>
      <pc:docMkLst>
        <pc:docMk/>
      </pc:docMkLst>
      <pc:sldChg chg="modSp">
        <pc:chgData name="Courtney Glass" userId="8109fc08-a5d8-4090-9f37-fe190799515d" providerId="ADAL" clId="{FBC52F1C-D44A-4973-BA7A-AF4403521732}" dt="2025-09-24T19:49:50.730" v="8" actId="13244"/>
        <pc:sldMkLst>
          <pc:docMk/>
          <pc:sldMk cId="0" sldId="256"/>
        </pc:sldMkLst>
        <pc:spChg chg="mod">
          <ac:chgData name="Courtney Glass" userId="8109fc08-a5d8-4090-9f37-fe190799515d" providerId="ADAL" clId="{FBC52F1C-D44A-4973-BA7A-AF4403521732}" dt="2025-09-24T19:48:10.700" v="0" actId="13244"/>
          <ac:spMkLst>
            <pc:docMk/>
            <pc:sldMk cId="0" sldId="256"/>
            <ac:spMk id="2" creationId="{00000000-0000-0000-0000-000000000000}"/>
          </ac:spMkLst>
        </pc:spChg>
        <pc:spChg chg="mod">
          <ac:chgData name="Courtney Glass" userId="8109fc08-a5d8-4090-9f37-fe190799515d" providerId="ADAL" clId="{FBC52F1C-D44A-4973-BA7A-AF4403521732}" dt="2025-09-24T19:49:40.916" v="7" actId="13244"/>
          <ac:spMkLst>
            <pc:docMk/>
            <pc:sldMk cId="0" sldId="256"/>
            <ac:spMk id="7" creationId="{00000000-0000-0000-0000-000000000000}"/>
          </ac:spMkLst>
        </pc:spChg>
        <pc:spChg chg="mod">
          <ac:chgData name="Courtney Glass" userId="8109fc08-a5d8-4090-9f37-fe190799515d" providerId="ADAL" clId="{FBC52F1C-D44A-4973-BA7A-AF4403521732}" dt="2025-09-24T19:49:31.369" v="5" actId="13244"/>
          <ac:spMkLst>
            <pc:docMk/>
            <pc:sldMk cId="0" sldId="256"/>
            <ac:spMk id="8" creationId="{00000000-0000-0000-0000-000000000000}"/>
          </ac:spMkLst>
        </pc:spChg>
        <pc:spChg chg="mod">
          <ac:chgData name="Courtney Glass" userId="8109fc08-a5d8-4090-9f37-fe190799515d" providerId="ADAL" clId="{FBC52F1C-D44A-4973-BA7A-AF4403521732}" dt="2025-09-24T19:49:50.730" v="8" actId="13244"/>
          <ac:spMkLst>
            <pc:docMk/>
            <pc:sldMk cId="0" sldId="256"/>
            <ac:spMk id="11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150" b="0" i="0">
                <a:solidFill>
                  <a:srgbClr val="861F4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150" b="0" i="0">
                <a:solidFill>
                  <a:srgbClr val="861F4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150" b="0" i="0">
                <a:solidFill>
                  <a:srgbClr val="861F4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7772400" cy="1429385"/>
          </a:xfrm>
          <a:custGeom>
            <a:avLst/>
            <a:gdLst/>
            <a:ahLst/>
            <a:cxnLst/>
            <a:rect l="l" t="t" r="r" b="b"/>
            <a:pathLst>
              <a:path w="7772400" h="1429385">
                <a:moveTo>
                  <a:pt x="0" y="0"/>
                </a:moveTo>
                <a:lnTo>
                  <a:pt x="7772399" y="0"/>
                </a:lnTo>
                <a:lnTo>
                  <a:pt x="7772399" y="1429135"/>
                </a:lnTo>
                <a:lnTo>
                  <a:pt x="0" y="1429135"/>
                </a:lnTo>
                <a:lnTo>
                  <a:pt x="0" y="0"/>
                </a:lnTo>
                <a:close/>
              </a:path>
            </a:pathLst>
          </a:custGeom>
          <a:solidFill>
            <a:srgbClr val="EC8B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5" y="4352854"/>
            <a:ext cx="4248150" cy="5706110"/>
          </a:xfrm>
          <a:custGeom>
            <a:avLst/>
            <a:gdLst/>
            <a:ahLst/>
            <a:cxnLst/>
            <a:rect l="l" t="t" r="r" b="b"/>
            <a:pathLst>
              <a:path w="4248150" h="5706109">
                <a:moveTo>
                  <a:pt x="0" y="0"/>
                </a:moveTo>
                <a:lnTo>
                  <a:pt x="4248149" y="0"/>
                </a:lnTo>
                <a:lnTo>
                  <a:pt x="4248149" y="5705545"/>
                </a:lnTo>
                <a:lnTo>
                  <a:pt x="0" y="5705545"/>
                </a:lnTo>
                <a:lnTo>
                  <a:pt x="0" y="0"/>
                </a:lnTo>
                <a:close/>
              </a:path>
            </a:pathLst>
          </a:custGeom>
          <a:solidFill>
            <a:srgbClr val="EC8B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4374367" y="8395043"/>
            <a:ext cx="3231626" cy="1663356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7286" y="13708"/>
            <a:ext cx="4948555" cy="5067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50" b="0" i="0">
                <a:solidFill>
                  <a:srgbClr val="861F4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vt.academicworks.com/" TargetMode="External"/><Relationship Id="rId13" Type="http://schemas.openxmlformats.org/officeDocument/2006/relationships/hyperlink" Target="https://career.vt.edu/resources/handshake/" TargetMode="External"/><Relationship Id="rId3" Type="http://schemas.openxmlformats.org/officeDocument/2006/relationships/hyperlink" Target="https://www.youtube.com/watch?v=rnGHrCRZ_uE" TargetMode="External"/><Relationship Id="rId7" Type="http://schemas.openxmlformats.org/officeDocument/2006/relationships/hyperlink" Target="https://finaid.vt.edu/undergraduate/typesofaid/university-scholarships-and-financial-aid-home-page-Virginia-Tech-Scholarships.html" TargetMode="External"/><Relationship Id="rId12" Type="http://schemas.openxmlformats.org/officeDocument/2006/relationships/hyperlink" Target="https://jobs.vt.edu/student-employment.html" TargetMode="External"/><Relationship Id="rId2" Type="http://schemas.openxmlformats.org/officeDocument/2006/relationships/hyperlink" Target="https://hokiewellness.vt.edu/students/program_areas/financial_wellness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finaid.vt.edu/undergraduate/typesofaid/grants.html" TargetMode="External"/><Relationship Id="rId11" Type="http://schemas.openxmlformats.org/officeDocument/2006/relationships/hyperlink" Target="https://finaid.vt.edu/undergraduate/typesofaid/fws.html" TargetMode="External"/><Relationship Id="rId5" Type="http://schemas.openxmlformats.org/officeDocument/2006/relationships/hyperlink" Target="https://finaid.vt.edu/" TargetMode="External"/><Relationship Id="rId10" Type="http://schemas.openxmlformats.org/officeDocument/2006/relationships/hyperlink" Target="https://campuslife.vt.edu/about/Student_Employment.html" TargetMode="External"/><Relationship Id="rId4" Type="http://schemas.openxmlformats.org/officeDocument/2006/relationships/hyperlink" Target="https://vt.impactfeedback.com/survey/Financial%20Wellness%20Coaching%20Interest%20Form/" TargetMode="External"/><Relationship Id="rId9" Type="http://schemas.openxmlformats.org/officeDocument/2006/relationships/hyperlink" Target="https://finaid.vt.edu/undergraduate/typesofaid/student-loans.html" TargetMode="External"/><Relationship Id="rId1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5" dirty="0"/>
              <a:t>SUCCESSFUL </a:t>
            </a:r>
            <a:r>
              <a:rPr spc="-25" dirty="0"/>
              <a:t>START</a:t>
            </a:r>
            <a:r>
              <a:rPr spc="130" dirty="0"/>
              <a:t> </a:t>
            </a:r>
            <a:r>
              <a:rPr spc="40" dirty="0"/>
              <a:t>TIP: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7286" y="413758"/>
            <a:ext cx="6794500" cy="906780"/>
          </a:xfrm>
          <a:prstGeom prst="rect">
            <a:avLst/>
          </a:prstGeom>
        </p:spPr>
        <p:txBody>
          <a:bodyPr vert="horz" wrap="square" lIns="0" tIns="93345" rIns="0" bIns="0" rtlCol="0">
            <a:spAutoFit/>
          </a:bodyPr>
          <a:lstStyle/>
          <a:p>
            <a:pPr marL="12700" marR="5080">
              <a:lnSpc>
                <a:spcPts val="3150"/>
              </a:lnSpc>
              <a:spcBef>
                <a:spcPts val="735"/>
              </a:spcBef>
            </a:pPr>
            <a:r>
              <a:rPr sz="3150" spc="-10" dirty="0">
                <a:solidFill>
                  <a:srgbClr val="861F40"/>
                </a:solidFill>
                <a:latin typeface="Arial"/>
                <a:cs typeface="Arial"/>
              </a:rPr>
              <a:t>SCHOLARSHIPS, </a:t>
            </a:r>
            <a:r>
              <a:rPr sz="3150" spc="75" dirty="0">
                <a:solidFill>
                  <a:srgbClr val="861F40"/>
                </a:solidFill>
                <a:latin typeface="Arial"/>
                <a:cs typeface="Arial"/>
              </a:rPr>
              <a:t>FINANCIAL </a:t>
            </a:r>
            <a:r>
              <a:rPr sz="3150" spc="110" dirty="0">
                <a:solidFill>
                  <a:srgbClr val="861F40"/>
                </a:solidFill>
                <a:latin typeface="Arial"/>
                <a:cs typeface="Arial"/>
              </a:rPr>
              <a:t>AID </a:t>
            </a:r>
            <a:r>
              <a:rPr sz="3150" spc="105" dirty="0">
                <a:solidFill>
                  <a:srgbClr val="861F40"/>
                </a:solidFill>
                <a:latin typeface="Arial"/>
                <a:cs typeface="Arial"/>
              </a:rPr>
              <a:t>&amp;  </a:t>
            </a:r>
            <a:r>
              <a:rPr sz="3150" dirty="0">
                <a:solidFill>
                  <a:srgbClr val="861F40"/>
                </a:solidFill>
                <a:latin typeface="Arial"/>
                <a:cs typeface="Arial"/>
              </a:rPr>
              <a:t>BUDGETING</a:t>
            </a:r>
            <a:endParaRPr sz="315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3998" y="1478071"/>
            <a:ext cx="3850640" cy="19113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7900"/>
              </a:lnSpc>
              <a:spcBef>
                <a:spcPts val="95"/>
              </a:spcBef>
            </a:pPr>
            <a:r>
              <a:rPr sz="1750" b="1" spc="85" dirty="0">
                <a:solidFill>
                  <a:srgbClr val="861F40"/>
                </a:solidFill>
                <a:latin typeface="Arial"/>
                <a:cs typeface="Arial"/>
              </a:rPr>
              <a:t>Budgeting </a:t>
            </a:r>
            <a:r>
              <a:rPr sz="1750" b="1" spc="5" dirty="0">
                <a:solidFill>
                  <a:srgbClr val="861F40"/>
                </a:solidFill>
                <a:latin typeface="Arial"/>
                <a:cs typeface="Arial"/>
              </a:rPr>
              <a:t>is </a:t>
            </a:r>
            <a:r>
              <a:rPr sz="1750" b="1" spc="240" dirty="0">
                <a:solidFill>
                  <a:srgbClr val="861F40"/>
                </a:solidFill>
                <a:latin typeface="Arial"/>
                <a:cs typeface="Arial"/>
              </a:rPr>
              <a:t>a </a:t>
            </a:r>
            <a:r>
              <a:rPr sz="1750" b="1" spc="95" dirty="0">
                <a:solidFill>
                  <a:srgbClr val="861F40"/>
                </a:solidFill>
                <a:latin typeface="Arial"/>
                <a:cs typeface="Arial"/>
              </a:rPr>
              <a:t>not </a:t>
            </a:r>
            <a:r>
              <a:rPr sz="1750" b="1" spc="85" dirty="0">
                <a:solidFill>
                  <a:srgbClr val="861F40"/>
                </a:solidFill>
                <a:latin typeface="Arial"/>
                <a:cs typeface="Arial"/>
              </a:rPr>
              <a:t>topic </a:t>
            </a:r>
            <a:r>
              <a:rPr sz="1750" b="1" spc="190" dirty="0">
                <a:solidFill>
                  <a:srgbClr val="861F40"/>
                </a:solidFill>
                <a:latin typeface="Arial"/>
                <a:cs typeface="Arial"/>
              </a:rPr>
              <a:t>many</a:t>
            </a:r>
            <a:r>
              <a:rPr sz="1750" b="1" spc="-290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b="1" spc="35" dirty="0">
                <a:solidFill>
                  <a:srgbClr val="861F40"/>
                </a:solidFill>
                <a:latin typeface="Arial"/>
                <a:cs typeface="Arial"/>
              </a:rPr>
              <a:t>of  </a:t>
            </a:r>
            <a:r>
              <a:rPr sz="1750" b="1" spc="50" dirty="0">
                <a:solidFill>
                  <a:srgbClr val="861F40"/>
                </a:solidFill>
                <a:latin typeface="Arial"/>
                <a:cs typeface="Arial"/>
              </a:rPr>
              <a:t>us </a:t>
            </a:r>
            <a:r>
              <a:rPr sz="1750" b="1" spc="130" dirty="0">
                <a:solidFill>
                  <a:srgbClr val="861F40"/>
                </a:solidFill>
                <a:latin typeface="Arial"/>
                <a:cs typeface="Arial"/>
              </a:rPr>
              <a:t>are </a:t>
            </a:r>
            <a:r>
              <a:rPr sz="1750" b="1" spc="110" dirty="0">
                <a:solidFill>
                  <a:srgbClr val="861F40"/>
                </a:solidFill>
                <a:latin typeface="Arial"/>
                <a:cs typeface="Arial"/>
              </a:rPr>
              <a:t>taught. Whether </a:t>
            </a:r>
            <a:r>
              <a:rPr sz="1750" b="1" spc="95" dirty="0">
                <a:solidFill>
                  <a:srgbClr val="861F40"/>
                </a:solidFill>
                <a:latin typeface="Arial"/>
                <a:cs typeface="Arial"/>
              </a:rPr>
              <a:t>you </a:t>
            </a:r>
            <a:r>
              <a:rPr sz="1750" b="1" spc="130" dirty="0">
                <a:solidFill>
                  <a:srgbClr val="861F40"/>
                </a:solidFill>
                <a:latin typeface="Arial"/>
                <a:cs typeface="Arial"/>
              </a:rPr>
              <a:t>are  </a:t>
            </a:r>
            <a:r>
              <a:rPr sz="1750" b="1" spc="80" dirty="0">
                <a:solidFill>
                  <a:srgbClr val="861F40"/>
                </a:solidFill>
                <a:latin typeface="Arial"/>
                <a:cs typeface="Arial"/>
              </a:rPr>
              <a:t>receiving </a:t>
            </a:r>
            <a:r>
              <a:rPr sz="1750" b="1" spc="135" dirty="0">
                <a:solidFill>
                  <a:srgbClr val="861F40"/>
                </a:solidFill>
                <a:latin typeface="Arial"/>
                <a:cs typeface="Arial"/>
              </a:rPr>
              <a:t>aid </a:t>
            </a:r>
            <a:r>
              <a:rPr sz="1750" b="1" spc="50" dirty="0">
                <a:solidFill>
                  <a:srgbClr val="861F40"/>
                </a:solidFill>
                <a:latin typeface="Arial"/>
                <a:cs typeface="Arial"/>
              </a:rPr>
              <a:t>or </a:t>
            </a:r>
            <a:r>
              <a:rPr sz="1750" b="1" spc="60" dirty="0">
                <a:solidFill>
                  <a:srgbClr val="861F40"/>
                </a:solidFill>
                <a:latin typeface="Arial"/>
                <a:cs typeface="Arial"/>
              </a:rPr>
              <a:t>working, </a:t>
            </a:r>
            <a:r>
              <a:rPr sz="1750" b="1" spc="65" dirty="0">
                <a:solidFill>
                  <a:srgbClr val="861F40"/>
                </a:solidFill>
                <a:latin typeface="Arial"/>
                <a:cs typeface="Arial"/>
              </a:rPr>
              <a:t>It </a:t>
            </a:r>
            <a:r>
              <a:rPr sz="1750" b="1" spc="5" dirty="0">
                <a:solidFill>
                  <a:srgbClr val="861F40"/>
                </a:solidFill>
                <a:latin typeface="Arial"/>
                <a:cs typeface="Arial"/>
              </a:rPr>
              <a:t>is  </a:t>
            </a:r>
            <a:r>
              <a:rPr sz="1750" b="1" spc="125" dirty="0">
                <a:solidFill>
                  <a:srgbClr val="861F40"/>
                </a:solidFill>
                <a:latin typeface="Arial"/>
                <a:cs typeface="Arial"/>
              </a:rPr>
              <a:t>important </a:t>
            </a:r>
            <a:r>
              <a:rPr sz="1750" b="1" spc="85" dirty="0">
                <a:solidFill>
                  <a:srgbClr val="861F40"/>
                </a:solidFill>
                <a:latin typeface="Arial"/>
                <a:cs typeface="Arial"/>
              </a:rPr>
              <a:t>to </a:t>
            </a:r>
            <a:r>
              <a:rPr sz="1750" b="1" spc="105" dirty="0">
                <a:solidFill>
                  <a:srgbClr val="861F40"/>
                </a:solidFill>
                <a:latin typeface="Arial"/>
                <a:cs typeface="Arial"/>
              </a:rPr>
              <a:t>learn </a:t>
            </a:r>
            <a:r>
              <a:rPr sz="1750" b="1" spc="114" dirty="0">
                <a:solidFill>
                  <a:srgbClr val="861F40"/>
                </a:solidFill>
                <a:latin typeface="Arial"/>
                <a:cs typeface="Arial"/>
              </a:rPr>
              <a:t>budgeting  </a:t>
            </a:r>
            <a:r>
              <a:rPr sz="1750" b="1" spc="20" dirty="0">
                <a:solidFill>
                  <a:srgbClr val="861F40"/>
                </a:solidFill>
                <a:latin typeface="Arial"/>
                <a:cs typeface="Arial"/>
              </a:rPr>
              <a:t>skills </a:t>
            </a:r>
            <a:r>
              <a:rPr sz="1750" b="1" spc="50" dirty="0">
                <a:solidFill>
                  <a:srgbClr val="861F40"/>
                </a:solidFill>
                <a:latin typeface="Arial"/>
                <a:cs typeface="Arial"/>
              </a:rPr>
              <a:t>now, </a:t>
            </a:r>
            <a:r>
              <a:rPr sz="1750" b="1" spc="25" dirty="0">
                <a:solidFill>
                  <a:srgbClr val="861F40"/>
                </a:solidFill>
                <a:latin typeface="Arial"/>
                <a:cs typeface="Arial"/>
              </a:rPr>
              <a:t>so </a:t>
            </a:r>
            <a:r>
              <a:rPr sz="1750" b="1" spc="140" dirty="0">
                <a:solidFill>
                  <a:srgbClr val="861F40"/>
                </a:solidFill>
                <a:latin typeface="Arial"/>
                <a:cs typeface="Arial"/>
              </a:rPr>
              <a:t>that </a:t>
            </a:r>
            <a:r>
              <a:rPr sz="1750" b="1" spc="95" dirty="0">
                <a:solidFill>
                  <a:srgbClr val="861F40"/>
                </a:solidFill>
                <a:latin typeface="Arial"/>
                <a:cs typeface="Arial"/>
              </a:rPr>
              <a:t>you </a:t>
            </a:r>
            <a:r>
              <a:rPr sz="1750" b="1" spc="130" dirty="0">
                <a:solidFill>
                  <a:srgbClr val="861F40"/>
                </a:solidFill>
                <a:latin typeface="Arial"/>
                <a:cs typeface="Arial"/>
              </a:rPr>
              <a:t>are  </a:t>
            </a:r>
            <a:r>
              <a:rPr sz="1750" b="1" spc="120" dirty="0">
                <a:solidFill>
                  <a:srgbClr val="861F40"/>
                </a:solidFill>
                <a:latin typeface="Arial"/>
                <a:cs typeface="Arial"/>
              </a:rPr>
              <a:t>prepared </a:t>
            </a:r>
            <a:r>
              <a:rPr sz="1750" b="1" spc="70" dirty="0">
                <a:solidFill>
                  <a:srgbClr val="861F40"/>
                </a:solidFill>
                <a:latin typeface="Arial"/>
                <a:cs typeface="Arial"/>
              </a:rPr>
              <a:t>in </a:t>
            </a:r>
            <a:r>
              <a:rPr sz="1750" b="1" spc="114" dirty="0">
                <a:solidFill>
                  <a:srgbClr val="861F40"/>
                </a:solidFill>
                <a:latin typeface="Arial"/>
                <a:cs typeface="Arial"/>
              </a:rPr>
              <a:t>the </a:t>
            </a:r>
            <a:r>
              <a:rPr sz="1750" b="1" spc="60" dirty="0">
                <a:solidFill>
                  <a:srgbClr val="861F40"/>
                </a:solidFill>
                <a:latin typeface="Arial"/>
                <a:cs typeface="Arial"/>
              </a:rPr>
              <a:t>future. Did</a:t>
            </a:r>
            <a:r>
              <a:rPr sz="1750" b="1" spc="-190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b="1" spc="95" dirty="0">
                <a:solidFill>
                  <a:srgbClr val="861F40"/>
                </a:solidFill>
                <a:latin typeface="Arial"/>
                <a:cs typeface="Arial"/>
              </a:rPr>
              <a:t>you</a:t>
            </a:r>
            <a:endParaRPr sz="175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63998" y="3408598"/>
            <a:ext cx="3733800" cy="2952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750" b="1" spc="100" dirty="0">
                <a:solidFill>
                  <a:srgbClr val="861F40"/>
                </a:solidFill>
                <a:latin typeface="Arial"/>
                <a:cs typeface="Arial"/>
              </a:rPr>
              <a:t>know </a:t>
            </a:r>
            <a:r>
              <a:rPr sz="1750" b="1" spc="140" dirty="0">
                <a:solidFill>
                  <a:srgbClr val="861F40"/>
                </a:solidFill>
                <a:latin typeface="Arial"/>
                <a:cs typeface="Arial"/>
              </a:rPr>
              <a:t>that </a:t>
            </a:r>
            <a:r>
              <a:rPr sz="1750" b="1" u="heavy" spc="-1270" dirty="0">
                <a:solidFill>
                  <a:srgbClr val="861F40"/>
                </a:solidFill>
                <a:uFill>
                  <a:solidFill>
                    <a:srgbClr val="861F40"/>
                  </a:solidFill>
                </a:uFill>
                <a:latin typeface="Arial"/>
                <a:cs typeface="Arial"/>
              </a:rPr>
              <a:t>H</a:t>
            </a:r>
            <a:r>
              <a:rPr sz="1750" b="1" spc="810" dirty="0">
                <a:solidFill>
                  <a:srgbClr val="861F40"/>
                </a:solidFill>
                <a:latin typeface="Arial"/>
                <a:cs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750" b="1" u="heavy" spc="75" dirty="0">
                <a:solidFill>
                  <a:srgbClr val="861F40"/>
                </a:solidFill>
                <a:uFill>
                  <a:solidFill>
                    <a:srgbClr val="861F40"/>
                  </a:solidFill>
                </a:uFill>
                <a:latin typeface="Arial"/>
                <a:cs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okie </a:t>
            </a:r>
            <a:r>
              <a:rPr sz="1750" b="1" u="heavy" spc="65" dirty="0">
                <a:solidFill>
                  <a:srgbClr val="861F40"/>
                </a:solidFill>
                <a:uFill>
                  <a:solidFill>
                    <a:srgbClr val="861F40"/>
                  </a:solidFill>
                </a:uFill>
                <a:latin typeface="Arial"/>
                <a:cs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Wellness</a:t>
            </a:r>
            <a:r>
              <a:rPr sz="1750" b="1" spc="65" dirty="0">
                <a:solidFill>
                  <a:srgbClr val="861F40"/>
                </a:solidFill>
                <a:latin typeface="Arial"/>
                <a:cs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750" b="1" spc="110" dirty="0">
                <a:solidFill>
                  <a:srgbClr val="861F40"/>
                </a:solidFill>
                <a:latin typeface="Arial"/>
                <a:cs typeface="Arial"/>
              </a:rPr>
              <a:t>has</a:t>
            </a:r>
            <a:r>
              <a:rPr sz="1750" b="1" spc="-195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b="1" spc="240" dirty="0">
                <a:solidFill>
                  <a:srgbClr val="861F40"/>
                </a:solidFill>
                <a:latin typeface="Arial"/>
                <a:cs typeface="Arial"/>
              </a:rPr>
              <a:t>a</a:t>
            </a:r>
            <a:endParaRPr sz="1750" dirty="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38598" y="3722923"/>
            <a:ext cx="4633595" cy="2952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  <a:tabLst>
                <a:tab pos="4182110" algn="l"/>
              </a:tabLst>
            </a:pPr>
            <a:r>
              <a:rPr sz="1750" b="1" spc="120" dirty="0">
                <a:solidFill>
                  <a:srgbClr val="861F40"/>
                </a:solidFill>
                <a:latin typeface="Arial"/>
                <a:cs typeface="Arial"/>
              </a:rPr>
              <a:t>wealth </a:t>
            </a:r>
            <a:r>
              <a:rPr sz="1750" b="1" spc="35" dirty="0">
                <a:solidFill>
                  <a:srgbClr val="861F40"/>
                </a:solidFill>
                <a:latin typeface="Arial"/>
                <a:cs typeface="Arial"/>
              </a:rPr>
              <a:t>of </a:t>
            </a:r>
            <a:r>
              <a:rPr sz="1750" b="1" spc="100" dirty="0">
                <a:solidFill>
                  <a:srgbClr val="861F40"/>
                </a:solidFill>
                <a:latin typeface="Arial"/>
                <a:cs typeface="Arial"/>
              </a:rPr>
              <a:t>information</a:t>
            </a:r>
            <a:r>
              <a:rPr sz="1750" b="1" spc="-10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b="1" spc="95" dirty="0">
                <a:solidFill>
                  <a:srgbClr val="861F40"/>
                </a:solidFill>
                <a:latin typeface="Arial"/>
                <a:cs typeface="Arial"/>
              </a:rPr>
              <a:t>on</a:t>
            </a:r>
            <a:r>
              <a:rPr sz="1750" b="1" spc="45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b="1" spc="95" dirty="0">
                <a:solidFill>
                  <a:srgbClr val="861F40"/>
                </a:solidFill>
                <a:latin typeface="Arial"/>
                <a:cs typeface="Arial"/>
              </a:rPr>
              <a:t>financial	</a:t>
            </a:r>
            <a:r>
              <a:rPr sz="2475" spc="142" baseline="50505" dirty="0">
                <a:solidFill>
                  <a:srgbClr val="FFFFFF"/>
                </a:solidFill>
                <a:latin typeface="Arial"/>
                <a:cs typeface="Arial"/>
              </a:rPr>
              <a:t>Aid:</a:t>
            </a:r>
            <a:endParaRPr sz="2475" baseline="50505">
              <a:latin typeface="Arial"/>
              <a:cs typeface="Arial"/>
            </a:endParaRPr>
          </a:p>
        </p:txBody>
      </p:sp>
      <p:sp>
        <p:nvSpPr>
          <p:cNvPr id="8" name="object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245648" y="1431352"/>
            <a:ext cx="3526790" cy="6829425"/>
          </a:xfrm>
          <a:custGeom>
            <a:avLst/>
            <a:gdLst/>
            <a:ahLst/>
            <a:cxnLst/>
            <a:rect l="l" t="t" r="r" b="b"/>
            <a:pathLst>
              <a:path w="3526790" h="6829425">
                <a:moveTo>
                  <a:pt x="0" y="0"/>
                </a:moveTo>
                <a:lnTo>
                  <a:pt x="3526750" y="0"/>
                </a:lnTo>
                <a:lnTo>
                  <a:pt x="3526750" y="6829424"/>
                </a:lnTo>
                <a:lnTo>
                  <a:pt x="0" y="6829424"/>
                </a:lnTo>
                <a:lnTo>
                  <a:pt x="0" y="0"/>
                </a:lnTo>
                <a:close/>
              </a:path>
            </a:pathLst>
          </a:custGeom>
          <a:solidFill>
            <a:srgbClr val="861F4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4" name="object 14"/>
          <p:cNvSpPr txBox="1"/>
          <p:nvPr/>
        </p:nvSpPr>
        <p:spPr>
          <a:xfrm>
            <a:off x="113198" y="4413910"/>
            <a:ext cx="7319645" cy="939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3500" marR="43180">
              <a:lnSpc>
                <a:spcPct val="117600"/>
              </a:lnSpc>
              <a:spcBef>
                <a:spcPts val="95"/>
              </a:spcBef>
              <a:tabLst>
                <a:tab pos="4207510" algn="l"/>
              </a:tabLst>
            </a:pPr>
            <a:r>
              <a:rPr sz="1700" b="1" spc="80" dirty="0">
                <a:latin typeface="Arial"/>
                <a:cs typeface="Arial"/>
              </a:rPr>
              <a:t>Most</a:t>
            </a:r>
            <a:r>
              <a:rPr sz="1700" b="1" spc="8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700" b="1" spc="105" dirty="0">
                <a:latin typeface="Arial"/>
                <a:cs typeface="Arial"/>
              </a:rPr>
              <a:t>people</a:t>
            </a:r>
            <a:r>
              <a:rPr sz="1700" b="1" spc="10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700" b="1" spc="120" dirty="0">
                <a:latin typeface="Arial"/>
                <a:cs typeface="Arial"/>
              </a:rPr>
              <a:t>keep</a:t>
            </a:r>
            <a:r>
              <a:rPr sz="1700" b="1" spc="12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700" b="1" spc="240" dirty="0">
                <a:latin typeface="Arial"/>
                <a:cs typeface="Arial"/>
              </a:rPr>
              <a:t>a</a:t>
            </a:r>
            <a:r>
              <a:rPr sz="1700" b="1" spc="24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700" b="1" spc="155" dirty="0">
                <a:latin typeface="Arial"/>
                <a:cs typeface="Arial"/>
              </a:rPr>
              <a:t>mental</a:t>
            </a:r>
            <a:r>
              <a:rPr sz="1700" b="1" spc="15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700" b="1" spc="105" dirty="0">
                <a:latin typeface="Arial"/>
                <a:cs typeface="Arial"/>
              </a:rPr>
              <a:t>budget</a:t>
            </a:r>
            <a:r>
              <a:rPr sz="1700" b="1" spc="105" dirty="0">
                <a:solidFill>
                  <a:schemeClr val="bg1"/>
                </a:solidFill>
                <a:latin typeface="Arial"/>
                <a:cs typeface="Arial"/>
              </a:rPr>
              <a:t>. </a:t>
            </a:r>
            <a:r>
              <a:rPr sz="2475" spc="157" baseline="8417" dirty="0">
                <a:solidFill>
                  <a:schemeClr val="bg1"/>
                </a:solidFill>
                <a:latin typeface="Arial"/>
                <a:cs typeface="Arial"/>
              </a:rPr>
              <a:t>General </a:t>
            </a:r>
            <a:r>
              <a:rPr sz="2475" spc="165" baseline="8417" dirty="0">
                <a:solidFill>
                  <a:schemeClr val="bg1"/>
                </a:solidFill>
                <a:latin typeface="Arial"/>
                <a:cs typeface="Arial"/>
              </a:rPr>
              <a:t>Scholarship  </a:t>
            </a:r>
            <a:r>
              <a:rPr sz="1700" b="1" spc="85" dirty="0">
                <a:latin typeface="Arial"/>
                <a:cs typeface="Arial"/>
              </a:rPr>
              <a:t>Although</a:t>
            </a:r>
            <a:r>
              <a:rPr sz="1700" b="1" spc="8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700" b="1" spc="60" dirty="0">
                <a:latin typeface="Arial"/>
                <a:cs typeface="Arial"/>
              </a:rPr>
              <a:t>this</a:t>
            </a:r>
            <a:r>
              <a:rPr sz="1700" b="1" spc="6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700" b="1" spc="10" dirty="0">
                <a:latin typeface="Arial"/>
                <a:cs typeface="Arial"/>
              </a:rPr>
              <a:t>is</a:t>
            </a:r>
            <a:r>
              <a:rPr sz="1700" b="1" spc="2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700" b="1" spc="100" dirty="0">
                <a:latin typeface="Arial"/>
                <a:cs typeface="Arial"/>
              </a:rPr>
              <a:t>not</a:t>
            </a:r>
            <a:r>
              <a:rPr sz="1700" b="1" spc="5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700" b="1" spc="125" dirty="0">
                <a:latin typeface="Arial"/>
                <a:cs typeface="Arial"/>
              </a:rPr>
              <a:t>recommended,</a:t>
            </a:r>
            <a:r>
              <a:rPr sz="1700" b="1" spc="125" dirty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sz="2475" spc="202" baseline="10101" dirty="0">
                <a:solidFill>
                  <a:schemeClr val="bg1"/>
                </a:solidFill>
                <a:latin typeface="Arial"/>
                <a:cs typeface="Arial"/>
              </a:rPr>
              <a:t>Application via </a:t>
            </a:r>
            <a:r>
              <a:rPr sz="2475" spc="165" baseline="10101" dirty="0">
                <a:solidFill>
                  <a:schemeClr val="bg1"/>
                </a:solidFill>
                <a:latin typeface="Arial"/>
                <a:cs typeface="Arial"/>
              </a:rPr>
              <a:t>Scholarship  </a:t>
            </a:r>
            <a:r>
              <a:rPr sz="1700" b="1" spc="65" dirty="0">
                <a:latin typeface="Arial"/>
                <a:cs typeface="Arial"/>
              </a:rPr>
              <a:t>it</a:t>
            </a:r>
            <a:r>
              <a:rPr sz="1700" b="1" spc="4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700" b="1" spc="10" dirty="0">
                <a:latin typeface="Arial"/>
                <a:cs typeface="Arial"/>
              </a:rPr>
              <a:t>is</a:t>
            </a:r>
            <a:r>
              <a:rPr sz="1700" b="1" spc="5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700" b="1" spc="240" dirty="0">
                <a:latin typeface="Arial"/>
                <a:cs typeface="Arial"/>
              </a:rPr>
              <a:t>a</a:t>
            </a:r>
            <a:r>
              <a:rPr sz="1700" b="1" spc="50" dirty="0">
                <a:latin typeface="Arial"/>
                <a:cs typeface="Arial"/>
              </a:rPr>
              <a:t> </a:t>
            </a:r>
            <a:r>
              <a:rPr sz="1700" b="1" spc="105" dirty="0">
                <a:latin typeface="Arial"/>
                <a:cs typeface="Arial"/>
              </a:rPr>
              <a:t>good</a:t>
            </a:r>
            <a:r>
              <a:rPr sz="1700" b="1" spc="45" dirty="0">
                <a:latin typeface="Arial"/>
                <a:cs typeface="Arial"/>
              </a:rPr>
              <a:t> </a:t>
            </a:r>
            <a:r>
              <a:rPr sz="1700" b="1" spc="135" dirty="0">
                <a:latin typeface="Arial"/>
                <a:cs typeface="Arial"/>
              </a:rPr>
              <a:t>idea</a:t>
            </a:r>
            <a:r>
              <a:rPr sz="1700" b="1" spc="50" dirty="0">
                <a:latin typeface="Arial"/>
                <a:cs typeface="Arial"/>
              </a:rPr>
              <a:t> </a:t>
            </a:r>
            <a:r>
              <a:rPr sz="1700" b="1" spc="90" dirty="0">
                <a:latin typeface="Arial"/>
                <a:cs typeface="Arial"/>
              </a:rPr>
              <a:t>to</a:t>
            </a:r>
            <a:r>
              <a:rPr sz="1700" b="1" spc="50" dirty="0">
                <a:latin typeface="Arial"/>
                <a:cs typeface="Arial"/>
              </a:rPr>
              <a:t> </a:t>
            </a:r>
            <a:r>
              <a:rPr sz="1700" b="1" spc="140" dirty="0">
                <a:latin typeface="Arial"/>
                <a:cs typeface="Arial"/>
              </a:rPr>
              <a:t>have</a:t>
            </a:r>
            <a:r>
              <a:rPr sz="1700" b="1" spc="45" dirty="0">
                <a:latin typeface="Arial"/>
                <a:cs typeface="Arial"/>
              </a:rPr>
              <a:t> </a:t>
            </a:r>
            <a:r>
              <a:rPr sz="1700" b="1" spc="170" dirty="0">
                <a:latin typeface="Arial"/>
                <a:cs typeface="Arial"/>
              </a:rPr>
              <a:t>at</a:t>
            </a:r>
            <a:r>
              <a:rPr sz="1700" b="1" spc="50" dirty="0">
                <a:latin typeface="Arial"/>
                <a:cs typeface="Arial"/>
              </a:rPr>
              <a:t> </a:t>
            </a:r>
            <a:r>
              <a:rPr sz="1700" b="1" spc="95" dirty="0">
                <a:latin typeface="Arial"/>
                <a:cs typeface="Arial"/>
              </a:rPr>
              <a:t>least</a:t>
            </a:r>
            <a:r>
              <a:rPr sz="1700" b="1" spc="50" dirty="0">
                <a:latin typeface="Arial"/>
                <a:cs typeface="Arial"/>
              </a:rPr>
              <a:t> </a:t>
            </a:r>
            <a:r>
              <a:rPr sz="1700" b="1" spc="180" dirty="0">
                <a:latin typeface="Arial"/>
                <a:cs typeface="Arial"/>
              </a:rPr>
              <a:t>an</a:t>
            </a:r>
            <a:r>
              <a:rPr sz="1700" b="1" spc="260" dirty="0">
                <a:latin typeface="Arial"/>
                <a:cs typeface="Arial"/>
              </a:rPr>
              <a:t> </a:t>
            </a:r>
            <a:r>
              <a:rPr sz="2475" spc="150" baseline="13468" dirty="0">
                <a:solidFill>
                  <a:srgbClr val="FFFFFF"/>
                </a:solidFill>
                <a:latin typeface="Arial"/>
                <a:cs typeface="Arial"/>
              </a:rPr>
              <a:t>Central.</a:t>
            </a:r>
            <a:r>
              <a:rPr sz="2475" spc="67" baseline="13468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75" spc="104" baseline="13468" dirty="0">
                <a:solidFill>
                  <a:srgbClr val="FFFFFF"/>
                </a:solidFill>
                <a:latin typeface="Arial"/>
                <a:cs typeface="Arial"/>
              </a:rPr>
              <a:t>You</a:t>
            </a:r>
            <a:r>
              <a:rPr sz="2475" spc="60" baseline="13468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75" spc="277" baseline="13468" dirty="0">
                <a:solidFill>
                  <a:srgbClr val="FFFFFF"/>
                </a:solidFill>
                <a:latin typeface="Arial"/>
                <a:cs typeface="Arial"/>
              </a:rPr>
              <a:t>must</a:t>
            </a:r>
            <a:r>
              <a:rPr sz="2475" spc="67" baseline="13468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75" spc="225" baseline="13468" dirty="0">
                <a:solidFill>
                  <a:srgbClr val="FFFFFF"/>
                </a:solidFill>
                <a:latin typeface="Arial"/>
                <a:cs typeface="Arial"/>
              </a:rPr>
              <a:t>have</a:t>
            </a:r>
            <a:r>
              <a:rPr sz="2475" spc="67" baseline="13468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75" spc="195" baseline="13468" dirty="0">
                <a:solidFill>
                  <a:srgbClr val="FFFFFF"/>
                </a:solidFill>
                <a:latin typeface="Arial"/>
                <a:cs typeface="Arial"/>
              </a:rPr>
              <a:t>your</a:t>
            </a:r>
            <a:endParaRPr sz="2475" baseline="13468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3998" y="5328310"/>
            <a:ext cx="4061460" cy="465499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878840">
              <a:lnSpc>
                <a:spcPct val="117600"/>
              </a:lnSpc>
              <a:spcBef>
                <a:spcPts val="95"/>
              </a:spcBef>
            </a:pPr>
            <a:r>
              <a:rPr sz="1700" b="1" spc="135" dirty="0">
                <a:latin typeface="Arial"/>
                <a:cs typeface="Arial"/>
              </a:rPr>
              <a:t>idea </a:t>
            </a:r>
            <a:r>
              <a:rPr sz="1700" b="1" spc="40" dirty="0">
                <a:latin typeface="Arial"/>
                <a:cs typeface="Arial"/>
              </a:rPr>
              <a:t>of </a:t>
            </a:r>
            <a:r>
              <a:rPr sz="1700" b="1" spc="110" dirty="0">
                <a:latin typeface="Arial"/>
                <a:cs typeface="Arial"/>
              </a:rPr>
              <a:t>how </a:t>
            </a:r>
            <a:r>
              <a:rPr sz="1700" b="1" spc="100" dirty="0">
                <a:latin typeface="Arial"/>
                <a:cs typeface="Arial"/>
              </a:rPr>
              <a:t>you </a:t>
            </a:r>
            <a:r>
              <a:rPr sz="1700" b="1" spc="105" dirty="0">
                <a:latin typeface="Arial"/>
                <a:cs typeface="Arial"/>
              </a:rPr>
              <a:t>spend</a:t>
            </a:r>
            <a:r>
              <a:rPr sz="1700" b="1" spc="-235" dirty="0">
                <a:latin typeface="Arial"/>
                <a:cs typeface="Arial"/>
              </a:rPr>
              <a:t> </a:t>
            </a:r>
            <a:r>
              <a:rPr sz="1700" b="1" spc="80" dirty="0">
                <a:latin typeface="Arial"/>
                <a:cs typeface="Arial"/>
              </a:rPr>
              <a:t>your  </a:t>
            </a:r>
            <a:r>
              <a:rPr sz="1700" b="1" spc="114" dirty="0">
                <a:latin typeface="Arial"/>
                <a:cs typeface="Arial"/>
              </a:rPr>
              <a:t>money.</a:t>
            </a:r>
            <a:endParaRPr sz="1700" dirty="0">
              <a:latin typeface="Arial"/>
              <a:cs typeface="Arial"/>
            </a:endParaRPr>
          </a:p>
          <a:p>
            <a:pPr marL="12700" marR="581025">
              <a:lnSpc>
                <a:spcPct val="117600"/>
              </a:lnSpc>
            </a:pPr>
            <a:r>
              <a:rPr sz="1700" b="1" spc="65" dirty="0">
                <a:latin typeface="Arial"/>
                <a:cs typeface="Arial"/>
              </a:rPr>
              <a:t>It </a:t>
            </a:r>
            <a:r>
              <a:rPr sz="1700" b="1" spc="10" dirty="0">
                <a:latin typeface="Arial"/>
                <a:cs typeface="Arial"/>
              </a:rPr>
              <a:t>is </a:t>
            </a:r>
            <a:r>
              <a:rPr sz="1700" b="1" spc="145" dirty="0">
                <a:latin typeface="Arial"/>
                <a:cs typeface="Arial"/>
              </a:rPr>
              <a:t>recommended </a:t>
            </a:r>
            <a:r>
              <a:rPr sz="1700" b="1" spc="90" dirty="0">
                <a:latin typeface="Arial"/>
                <a:cs typeface="Arial"/>
              </a:rPr>
              <a:t>to </a:t>
            </a:r>
            <a:r>
              <a:rPr sz="1700" b="1" spc="120" dirty="0">
                <a:latin typeface="Arial"/>
                <a:cs typeface="Arial"/>
              </a:rPr>
              <a:t>create</a:t>
            </a:r>
            <a:r>
              <a:rPr sz="1700" b="1" spc="-135" dirty="0">
                <a:latin typeface="Arial"/>
                <a:cs typeface="Arial"/>
              </a:rPr>
              <a:t> </a:t>
            </a:r>
            <a:r>
              <a:rPr sz="1700" b="1" spc="240" dirty="0">
                <a:latin typeface="Arial"/>
                <a:cs typeface="Arial"/>
              </a:rPr>
              <a:t>a  </a:t>
            </a:r>
            <a:r>
              <a:rPr sz="1700" b="1" spc="130" dirty="0">
                <a:latin typeface="Arial"/>
                <a:cs typeface="Arial"/>
              </a:rPr>
              <a:t>budget </a:t>
            </a:r>
            <a:r>
              <a:rPr sz="1700" b="1" spc="140" dirty="0">
                <a:latin typeface="Arial"/>
                <a:cs typeface="Arial"/>
              </a:rPr>
              <a:t>that </a:t>
            </a:r>
            <a:r>
              <a:rPr sz="1700" b="1" spc="10" dirty="0">
                <a:latin typeface="Arial"/>
                <a:cs typeface="Arial"/>
              </a:rPr>
              <a:t>is </a:t>
            </a:r>
            <a:r>
              <a:rPr sz="1700" b="1" spc="60" dirty="0">
                <a:latin typeface="Arial"/>
                <a:cs typeface="Arial"/>
              </a:rPr>
              <a:t>visible </a:t>
            </a:r>
            <a:r>
              <a:rPr sz="1700" b="1" spc="165" dirty="0">
                <a:latin typeface="Arial"/>
                <a:cs typeface="Arial"/>
              </a:rPr>
              <a:t>and  </a:t>
            </a:r>
            <a:r>
              <a:rPr sz="1700" b="1" spc="85" dirty="0">
                <a:latin typeface="Arial"/>
                <a:cs typeface="Arial"/>
              </a:rPr>
              <a:t>accessible </a:t>
            </a:r>
            <a:r>
              <a:rPr sz="1700" b="1" spc="90" dirty="0">
                <a:latin typeface="Arial"/>
                <a:cs typeface="Arial"/>
              </a:rPr>
              <a:t>to</a:t>
            </a:r>
            <a:r>
              <a:rPr sz="1700" b="1" spc="-5" dirty="0">
                <a:latin typeface="Arial"/>
                <a:cs typeface="Arial"/>
              </a:rPr>
              <a:t> </a:t>
            </a:r>
            <a:r>
              <a:rPr sz="1700" b="1" spc="60" dirty="0">
                <a:latin typeface="Arial"/>
                <a:cs typeface="Arial"/>
              </a:rPr>
              <a:t>you.</a:t>
            </a:r>
            <a:endParaRPr sz="1700" dirty="0">
              <a:latin typeface="Arial"/>
              <a:cs typeface="Arial"/>
            </a:endParaRPr>
          </a:p>
          <a:p>
            <a:pPr marL="12700" marR="351155">
              <a:lnSpc>
                <a:spcPct val="117600"/>
              </a:lnSpc>
            </a:pPr>
            <a:r>
              <a:rPr sz="1700" b="1" spc="85" dirty="0">
                <a:latin typeface="Arial"/>
                <a:cs typeface="Arial"/>
              </a:rPr>
              <a:t>Bank </a:t>
            </a:r>
            <a:r>
              <a:rPr sz="1700" b="1" spc="165" dirty="0">
                <a:latin typeface="Arial"/>
                <a:cs typeface="Arial"/>
              </a:rPr>
              <a:t>and </a:t>
            </a:r>
            <a:r>
              <a:rPr sz="1700" b="1" spc="85" dirty="0">
                <a:latin typeface="Arial"/>
                <a:cs typeface="Arial"/>
              </a:rPr>
              <a:t>credit </a:t>
            </a:r>
            <a:r>
              <a:rPr sz="1700" b="1" spc="125" dirty="0">
                <a:latin typeface="Arial"/>
                <a:cs typeface="Arial"/>
              </a:rPr>
              <a:t>card </a:t>
            </a:r>
            <a:r>
              <a:rPr sz="1700" b="1" spc="130" dirty="0">
                <a:latin typeface="Arial"/>
                <a:cs typeface="Arial"/>
              </a:rPr>
              <a:t>apps</a:t>
            </a:r>
            <a:r>
              <a:rPr sz="1700" b="1" spc="-280" dirty="0">
                <a:latin typeface="Arial"/>
                <a:cs typeface="Arial"/>
              </a:rPr>
              <a:t> </a:t>
            </a:r>
            <a:r>
              <a:rPr sz="1700" b="1" spc="85" dirty="0">
                <a:latin typeface="Arial"/>
                <a:cs typeface="Arial"/>
              </a:rPr>
              <a:t>often  </a:t>
            </a:r>
            <a:r>
              <a:rPr sz="1700" b="1" spc="140" dirty="0">
                <a:latin typeface="Arial"/>
                <a:cs typeface="Arial"/>
              </a:rPr>
              <a:t>have </a:t>
            </a:r>
            <a:r>
              <a:rPr sz="1700" b="1" spc="100" dirty="0">
                <a:latin typeface="Arial"/>
                <a:cs typeface="Arial"/>
              </a:rPr>
              <a:t>spending </a:t>
            </a:r>
            <a:r>
              <a:rPr sz="1700" b="1" spc="70" dirty="0">
                <a:latin typeface="Arial"/>
                <a:cs typeface="Arial"/>
              </a:rPr>
              <a:t>trackers. </a:t>
            </a:r>
            <a:r>
              <a:rPr sz="1700" b="1" spc="15" dirty="0">
                <a:latin typeface="Arial"/>
                <a:cs typeface="Arial"/>
              </a:rPr>
              <a:t>If </a:t>
            </a:r>
            <a:r>
              <a:rPr sz="1700" b="1" spc="100" dirty="0">
                <a:latin typeface="Arial"/>
                <a:cs typeface="Arial"/>
              </a:rPr>
              <a:t>you  </a:t>
            </a:r>
            <a:r>
              <a:rPr sz="1700" b="1" spc="75" dirty="0">
                <a:latin typeface="Arial"/>
                <a:cs typeface="Arial"/>
              </a:rPr>
              <a:t>prefer </a:t>
            </a:r>
            <a:r>
              <a:rPr sz="1700" b="1" spc="145" dirty="0">
                <a:latin typeface="Arial"/>
                <a:cs typeface="Arial"/>
              </a:rPr>
              <a:t>manually </a:t>
            </a:r>
            <a:r>
              <a:rPr sz="1700" b="1" spc="80" dirty="0">
                <a:latin typeface="Arial"/>
                <a:cs typeface="Arial"/>
              </a:rPr>
              <a:t>tracking, </a:t>
            </a:r>
            <a:r>
              <a:rPr sz="1700" b="1" spc="50" dirty="0">
                <a:latin typeface="Arial"/>
                <a:cs typeface="Arial"/>
              </a:rPr>
              <a:t>excels  </a:t>
            </a:r>
            <a:r>
              <a:rPr sz="1700" b="1" spc="80" dirty="0">
                <a:latin typeface="Arial"/>
                <a:cs typeface="Arial"/>
              </a:rPr>
              <a:t>work </a:t>
            </a:r>
            <a:r>
              <a:rPr sz="1700" b="1" spc="130" dirty="0">
                <a:latin typeface="Arial"/>
                <a:cs typeface="Arial"/>
              </a:rPr>
              <a:t>great</a:t>
            </a:r>
            <a:r>
              <a:rPr sz="1700" b="1" dirty="0">
                <a:latin typeface="Arial"/>
                <a:cs typeface="Arial"/>
              </a:rPr>
              <a:t> </a:t>
            </a:r>
            <a:r>
              <a:rPr sz="1700" b="1" spc="50" dirty="0">
                <a:latin typeface="Arial"/>
                <a:cs typeface="Arial"/>
              </a:rPr>
              <a:t>too.</a:t>
            </a:r>
            <a:endParaRPr sz="1700" dirty="0">
              <a:latin typeface="Arial"/>
              <a:cs typeface="Arial"/>
            </a:endParaRPr>
          </a:p>
          <a:p>
            <a:pPr marL="12700" marR="197485">
              <a:lnSpc>
                <a:spcPct val="117600"/>
              </a:lnSpc>
            </a:pPr>
            <a:r>
              <a:rPr sz="1700" b="1" spc="95" dirty="0">
                <a:latin typeface="Arial"/>
                <a:cs typeface="Arial"/>
              </a:rPr>
              <a:t>Continue </a:t>
            </a:r>
            <a:r>
              <a:rPr sz="1700" b="1" spc="90" dirty="0">
                <a:latin typeface="Arial"/>
                <a:cs typeface="Arial"/>
              </a:rPr>
              <a:t>to </a:t>
            </a:r>
            <a:r>
              <a:rPr sz="1700" b="1" spc="85" dirty="0">
                <a:latin typeface="Arial"/>
                <a:cs typeface="Arial"/>
              </a:rPr>
              <a:t>review </a:t>
            </a:r>
            <a:r>
              <a:rPr sz="1700" b="1" spc="165" dirty="0">
                <a:latin typeface="Arial"/>
                <a:cs typeface="Arial"/>
              </a:rPr>
              <a:t>and </a:t>
            </a:r>
            <a:r>
              <a:rPr sz="1700" b="1" spc="100" dirty="0">
                <a:latin typeface="Arial"/>
                <a:cs typeface="Arial"/>
              </a:rPr>
              <a:t>edit </a:t>
            </a:r>
            <a:r>
              <a:rPr sz="1700" b="1" spc="80" dirty="0">
                <a:latin typeface="Arial"/>
                <a:cs typeface="Arial"/>
              </a:rPr>
              <a:t>your  </a:t>
            </a:r>
            <a:r>
              <a:rPr sz="1700" b="1" spc="130" dirty="0">
                <a:latin typeface="Arial"/>
                <a:cs typeface="Arial"/>
              </a:rPr>
              <a:t>budget </a:t>
            </a:r>
            <a:r>
              <a:rPr sz="1700" b="1" spc="114" dirty="0">
                <a:latin typeface="Arial"/>
                <a:cs typeface="Arial"/>
              </a:rPr>
              <a:t>as </a:t>
            </a:r>
            <a:r>
              <a:rPr sz="1700" b="1" spc="105" dirty="0">
                <a:latin typeface="Arial"/>
                <a:cs typeface="Arial"/>
              </a:rPr>
              <a:t>needed. </a:t>
            </a:r>
            <a:r>
              <a:rPr sz="1700" b="1" spc="25" dirty="0">
                <a:latin typeface="Arial"/>
                <a:cs typeface="Arial"/>
              </a:rPr>
              <a:t>This </a:t>
            </a:r>
            <a:r>
              <a:rPr sz="1700" b="1" spc="70" dirty="0">
                <a:latin typeface="Arial"/>
                <a:cs typeface="Arial"/>
              </a:rPr>
              <a:t>holds</a:t>
            </a:r>
            <a:r>
              <a:rPr sz="1700" b="1" spc="-200" dirty="0">
                <a:latin typeface="Arial"/>
                <a:cs typeface="Arial"/>
              </a:rPr>
              <a:t> </a:t>
            </a:r>
            <a:r>
              <a:rPr sz="1700" b="1" spc="100" dirty="0">
                <a:latin typeface="Arial"/>
                <a:cs typeface="Arial"/>
              </a:rPr>
              <a:t>you  </a:t>
            </a:r>
            <a:r>
              <a:rPr sz="1700" b="1" spc="120" dirty="0">
                <a:latin typeface="Arial"/>
                <a:cs typeface="Arial"/>
              </a:rPr>
              <a:t>accountable </a:t>
            </a:r>
            <a:r>
              <a:rPr sz="1700" b="1" spc="90" dirty="0">
                <a:latin typeface="Arial"/>
                <a:cs typeface="Arial"/>
              </a:rPr>
              <a:t>to </a:t>
            </a:r>
            <a:r>
              <a:rPr sz="1700" b="1" spc="110" dirty="0">
                <a:latin typeface="Arial"/>
                <a:cs typeface="Arial"/>
              </a:rPr>
              <a:t>how </a:t>
            </a:r>
            <a:r>
              <a:rPr sz="1700" b="1" spc="100" dirty="0">
                <a:latin typeface="Arial"/>
                <a:cs typeface="Arial"/>
              </a:rPr>
              <a:t>you</a:t>
            </a:r>
            <a:r>
              <a:rPr sz="1700" b="1" spc="-165" dirty="0">
                <a:latin typeface="Arial"/>
                <a:cs typeface="Arial"/>
              </a:rPr>
              <a:t> </a:t>
            </a:r>
            <a:r>
              <a:rPr sz="1700" b="1" spc="80" dirty="0">
                <a:latin typeface="Arial"/>
                <a:cs typeface="Arial"/>
              </a:rPr>
              <a:t>spend.</a:t>
            </a:r>
            <a:endParaRPr sz="17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sz="1700" u="heavy" spc="-430" dirty="0">
                <a:uFill>
                  <a:solidFill>
                    <a:srgbClr val="861F40"/>
                  </a:solidFill>
                </a:uFill>
                <a:latin typeface="Times New Roman"/>
                <a:cs typeface="Times New Roma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700" b="1" u="heavy" spc="80" dirty="0">
                <a:uFill>
                  <a:solidFill>
                    <a:srgbClr val="861F40"/>
                  </a:solidFill>
                </a:uFill>
                <a:latin typeface="Arial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</a:t>
            </a:r>
            <a:r>
              <a:rPr sz="1700" b="1" u="heavy" spc="35" dirty="0">
                <a:uFill>
                  <a:solidFill>
                    <a:srgbClr val="861F40"/>
                  </a:solidFill>
                </a:uFill>
                <a:latin typeface="Arial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700" b="1" u="heavy" spc="90" dirty="0">
                <a:uFill>
                  <a:solidFill>
                    <a:srgbClr val="861F40"/>
                  </a:solidFill>
                </a:uFill>
                <a:latin typeface="Arial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</a:t>
            </a:r>
            <a:r>
              <a:rPr sz="1700" b="1" u="heavy" spc="40" dirty="0">
                <a:uFill>
                  <a:solidFill>
                    <a:srgbClr val="861F40"/>
                  </a:solidFill>
                </a:uFill>
                <a:latin typeface="Arial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700" b="1" u="heavy" spc="110" dirty="0">
                <a:uFill>
                  <a:solidFill>
                    <a:srgbClr val="861F40"/>
                  </a:solidFill>
                </a:uFill>
                <a:latin typeface="Arial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sta</a:t>
            </a:r>
            <a:r>
              <a:rPr sz="1700" b="1" spc="110" dirty="0">
                <a:latin typeface="Arial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y</a:t>
            </a:r>
            <a:r>
              <a:rPr sz="1700" b="1" spc="40" dirty="0">
                <a:latin typeface="Arial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700" b="1" u="heavy" spc="95" dirty="0">
                <a:uFill>
                  <a:solidFill>
                    <a:srgbClr val="861F40"/>
                  </a:solidFill>
                </a:uFill>
                <a:latin typeface="Arial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on</a:t>
            </a:r>
            <a:r>
              <a:rPr sz="1700" b="1" u="heavy" spc="40" dirty="0">
                <a:uFill>
                  <a:solidFill>
                    <a:srgbClr val="861F40"/>
                  </a:solidFill>
                </a:uFill>
                <a:latin typeface="Arial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700" b="1" u="heavy" spc="240" dirty="0">
                <a:uFill>
                  <a:solidFill>
                    <a:srgbClr val="861F40"/>
                  </a:solidFill>
                </a:uFill>
                <a:latin typeface="Arial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</a:t>
            </a:r>
            <a:r>
              <a:rPr sz="1700" b="1" u="heavy" spc="40" dirty="0">
                <a:uFill>
                  <a:solidFill>
                    <a:srgbClr val="861F40"/>
                  </a:solidFill>
                </a:uFill>
                <a:latin typeface="Arial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700" b="1" u="heavy" spc="130" dirty="0">
                <a:uFill>
                  <a:solidFill>
                    <a:srgbClr val="861F40"/>
                  </a:solidFill>
                </a:uFill>
                <a:latin typeface="Arial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budget</a:t>
            </a:r>
            <a:r>
              <a:rPr sz="1700" b="1" u="heavy" spc="40" dirty="0">
                <a:uFill>
                  <a:solidFill>
                    <a:srgbClr val="861F40"/>
                  </a:solidFill>
                </a:uFill>
                <a:latin typeface="Arial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700" b="1" u="heavy" spc="95" dirty="0">
                <a:uFill>
                  <a:solidFill>
                    <a:srgbClr val="861F40"/>
                  </a:solidFill>
                </a:uFill>
                <a:latin typeface="Arial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with</a:t>
            </a:r>
            <a:r>
              <a:rPr sz="1700" b="1" u="heavy" spc="40" dirty="0">
                <a:uFill>
                  <a:solidFill>
                    <a:srgbClr val="861F40"/>
                  </a:solidFill>
                </a:uFill>
                <a:latin typeface="Arial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700" b="1" u="heavy" spc="80" dirty="0">
                <a:uFill>
                  <a:solidFill>
                    <a:srgbClr val="861F40"/>
                  </a:solidFill>
                </a:uFill>
                <a:latin typeface="Arial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your</a:t>
            </a:r>
            <a:endParaRPr sz="17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sz="1700" u="heavy" spc="-430" dirty="0">
                <a:uFill>
                  <a:solidFill>
                    <a:srgbClr val="861F40"/>
                  </a:solidFill>
                </a:uFill>
                <a:latin typeface="Times New Roman"/>
                <a:cs typeface="Times New Roma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700" b="1" u="heavy" spc="100" dirty="0">
                <a:uFill>
                  <a:solidFill>
                    <a:srgbClr val="861F40"/>
                  </a:solidFill>
                </a:uFill>
                <a:latin typeface="Arial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dinin</a:t>
            </a:r>
            <a:r>
              <a:rPr sz="1700" b="1" spc="100" dirty="0">
                <a:latin typeface="Arial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</a:t>
            </a:r>
            <a:r>
              <a:rPr sz="1700" b="1" u="heavy" spc="-5" dirty="0">
                <a:uFill>
                  <a:solidFill>
                    <a:srgbClr val="861F40"/>
                  </a:solidFill>
                </a:uFill>
                <a:latin typeface="Arial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700" b="1" u="heavy" spc="130" dirty="0">
                <a:uFill>
                  <a:solidFill>
                    <a:srgbClr val="861F40"/>
                  </a:solidFill>
                </a:uFill>
                <a:latin typeface="Arial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plan</a:t>
            </a:r>
            <a:endParaRPr sz="17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sz="1700" u="heavy" spc="-430" dirty="0">
                <a:uFill>
                  <a:solidFill>
                    <a:srgbClr val="861F40"/>
                  </a:solidFill>
                </a:uFill>
                <a:latin typeface="Times New Roman"/>
                <a:cs typeface="Times New Roman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700" b="1" u="heavy" spc="-150" dirty="0">
                <a:uFill>
                  <a:solidFill>
                    <a:srgbClr val="861F40"/>
                  </a:solidFill>
                </a:uFill>
                <a:latin typeface="Arial"/>
                <a:cs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 </a:t>
            </a:r>
            <a:r>
              <a:rPr sz="1700" b="1" u="heavy" spc="-204" dirty="0">
                <a:uFill>
                  <a:solidFill>
                    <a:srgbClr val="861F40"/>
                  </a:solidFill>
                </a:uFill>
                <a:latin typeface="Arial"/>
                <a:cs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1:1 </a:t>
            </a:r>
            <a:r>
              <a:rPr sz="1700" b="1" u="heavy" spc="95" dirty="0">
                <a:uFill>
                  <a:solidFill>
                    <a:srgbClr val="861F40"/>
                  </a:solidFill>
                </a:uFill>
                <a:latin typeface="Arial"/>
                <a:cs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financial </a:t>
            </a:r>
            <a:r>
              <a:rPr sz="1700" b="1" u="heavy" spc="65" dirty="0">
                <a:uFill>
                  <a:solidFill>
                    <a:srgbClr val="861F40"/>
                  </a:solidFill>
                </a:uFill>
                <a:latin typeface="Arial"/>
                <a:cs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wellness</a:t>
            </a:r>
            <a:r>
              <a:rPr sz="1700" b="1" u="heavy" spc="-145" dirty="0">
                <a:uFill>
                  <a:solidFill>
                    <a:srgbClr val="861F40"/>
                  </a:solidFill>
                </a:uFill>
                <a:latin typeface="Arial"/>
                <a:cs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700" b="1" u="heavy" spc="110" dirty="0">
                <a:uFill>
                  <a:solidFill>
                    <a:srgbClr val="861F40"/>
                  </a:solidFill>
                </a:uFill>
                <a:latin typeface="Arial"/>
                <a:cs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coachin</a:t>
            </a:r>
            <a:r>
              <a:rPr sz="1700" b="1" spc="110" dirty="0">
                <a:latin typeface="Arial"/>
                <a:cs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</a:t>
            </a:r>
            <a:endParaRPr sz="17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63998" y="4037248"/>
            <a:ext cx="1166495" cy="2952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750" b="1" spc="60" dirty="0">
                <a:solidFill>
                  <a:srgbClr val="861F40"/>
                </a:solidFill>
                <a:latin typeface="Arial"/>
                <a:cs typeface="Arial"/>
              </a:rPr>
              <a:t>wellness?</a:t>
            </a:r>
            <a:endParaRPr sz="175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308240" y="1440059"/>
            <a:ext cx="3329940" cy="1769587"/>
          </a:xfrm>
          <a:prstGeom prst="rect">
            <a:avLst/>
          </a:prstGeom>
        </p:spPr>
        <p:txBody>
          <a:bodyPr vert="horz" wrap="square" lIns="0" tIns="558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40"/>
              </a:spcBef>
            </a:pPr>
            <a:r>
              <a:rPr sz="1650" u="heavy" spc="-415" dirty="0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650" u="heavy" spc="105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Scholarshi</a:t>
            </a:r>
            <a:r>
              <a:rPr sz="1650" spc="105" dirty="0">
                <a:solidFill>
                  <a:schemeClr val="bg1"/>
                </a:solidFill>
                <a:latin typeface="Arial"/>
                <a:cs typeface="Arial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</a:t>
            </a:r>
            <a:r>
              <a:rPr sz="1650" u="heavy" spc="105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 </a:t>
            </a:r>
            <a:r>
              <a:rPr sz="1650" u="heavy" spc="195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and </a:t>
            </a:r>
            <a:r>
              <a:rPr sz="1650" u="heavy" spc="105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Financial</a:t>
            </a:r>
            <a:r>
              <a:rPr sz="1650" u="heavy" spc="-190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650" u="heavy" spc="110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Aid</a:t>
            </a:r>
            <a:endParaRPr sz="1650" dirty="0">
              <a:solidFill>
                <a:schemeClr val="bg1"/>
              </a:solidFill>
              <a:latin typeface="Arial"/>
              <a:cs typeface="Arial"/>
            </a:endParaRPr>
          </a:p>
          <a:p>
            <a:pPr marL="12700" marR="67945">
              <a:lnSpc>
                <a:spcPct val="117400"/>
              </a:lnSpc>
              <a:buChar char="•"/>
              <a:tabLst>
                <a:tab pos="174625" algn="l"/>
              </a:tabLst>
            </a:pPr>
            <a:r>
              <a:rPr sz="1650" spc="85" dirty="0">
                <a:solidFill>
                  <a:srgbClr val="FFFFFF"/>
                </a:solidFill>
                <a:latin typeface="Arial"/>
                <a:cs typeface="Arial"/>
              </a:rPr>
              <a:t>Are </a:t>
            </a:r>
            <a:r>
              <a:rPr sz="1650" spc="150" dirty="0">
                <a:solidFill>
                  <a:srgbClr val="FFFFFF"/>
                </a:solidFill>
                <a:latin typeface="Arial"/>
                <a:cs typeface="Arial"/>
              </a:rPr>
              <a:t>you </a:t>
            </a:r>
            <a:r>
              <a:rPr sz="1650" spc="120" dirty="0">
                <a:solidFill>
                  <a:srgbClr val="FFFFFF"/>
                </a:solidFill>
                <a:latin typeface="Arial"/>
                <a:cs typeface="Arial"/>
              </a:rPr>
              <a:t>receiving </a:t>
            </a:r>
            <a:r>
              <a:rPr sz="1650" spc="135" dirty="0">
                <a:solidFill>
                  <a:srgbClr val="FFFFFF"/>
                </a:solidFill>
                <a:latin typeface="Arial"/>
                <a:cs typeface="Arial"/>
              </a:rPr>
              <a:t>financial  </a:t>
            </a:r>
            <a:r>
              <a:rPr sz="1650" spc="155" dirty="0">
                <a:solidFill>
                  <a:srgbClr val="FFFFFF"/>
                </a:solidFill>
                <a:latin typeface="Arial"/>
                <a:cs typeface="Arial"/>
              </a:rPr>
              <a:t>aid? </a:t>
            </a:r>
            <a:r>
              <a:rPr sz="1650" spc="75" dirty="0">
                <a:solidFill>
                  <a:srgbClr val="FFFFFF"/>
                </a:solidFill>
                <a:latin typeface="Arial"/>
                <a:cs typeface="Arial"/>
              </a:rPr>
              <a:t>There </a:t>
            </a:r>
            <a:r>
              <a:rPr sz="1650" spc="135" dirty="0">
                <a:solidFill>
                  <a:srgbClr val="FFFFFF"/>
                </a:solidFill>
                <a:latin typeface="Arial"/>
                <a:cs typeface="Arial"/>
              </a:rPr>
              <a:t>are </a:t>
            </a:r>
            <a:r>
              <a:rPr sz="1650" spc="215" dirty="0">
                <a:solidFill>
                  <a:srgbClr val="FFFFFF"/>
                </a:solidFill>
                <a:latin typeface="Arial"/>
                <a:cs typeface="Arial"/>
              </a:rPr>
              <a:t>many </a:t>
            </a:r>
            <a:r>
              <a:rPr sz="1650" spc="150" dirty="0">
                <a:solidFill>
                  <a:srgbClr val="FFFFFF"/>
                </a:solidFill>
                <a:latin typeface="Arial"/>
                <a:cs typeface="Arial"/>
              </a:rPr>
              <a:t>ways to  </a:t>
            </a:r>
            <a:r>
              <a:rPr sz="1650" spc="110" dirty="0">
                <a:solidFill>
                  <a:srgbClr val="FFFFFF"/>
                </a:solidFill>
                <a:latin typeface="Arial"/>
                <a:cs typeface="Arial"/>
              </a:rPr>
              <a:t>receive </a:t>
            </a:r>
            <a:r>
              <a:rPr sz="1650" spc="135" dirty="0">
                <a:solidFill>
                  <a:srgbClr val="FFFFFF"/>
                </a:solidFill>
                <a:latin typeface="Arial"/>
                <a:cs typeface="Arial"/>
              </a:rPr>
              <a:t>financial </a:t>
            </a:r>
            <a:r>
              <a:rPr sz="1650" spc="105" dirty="0">
                <a:solidFill>
                  <a:srgbClr val="FFFFFF"/>
                </a:solidFill>
                <a:latin typeface="Arial"/>
                <a:cs typeface="Arial"/>
              </a:rPr>
              <a:t>assistance.</a:t>
            </a:r>
            <a:r>
              <a:rPr sz="1650" spc="-1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spc="70" dirty="0">
                <a:solidFill>
                  <a:srgbClr val="FFFFFF"/>
                </a:solidFill>
                <a:latin typeface="Arial"/>
                <a:cs typeface="Arial"/>
              </a:rPr>
              <a:t>It  </a:t>
            </a:r>
            <a:r>
              <a:rPr sz="1650" spc="65" dirty="0">
                <a:solidFill>
                  <a:srgbClr val="FFFFFF"/>
                </a:solidFill>
                <a:latin typeface="Arial"/>
                <a:cs typeface="Arial"/>
              </a:rPr>
              <a:t>is </a:t>
            </a:r>
            <a:r>
              <a:rPr sz="1650" spc="170" dirty="0">
                <a:solidFill>
                  <a:srgbClr val="FFFFFF"/>
                </a:solidFill>
                <a:latin typeface="Arial"/>
                <a:cs typeface="Arial"/>
              </a:rPr>
              <a:t>important </a:t>
            </a:r>
            <a:r>
              <a:rPr sz="1650" spc="150" dirty="0">
                <a:solidFill>
                  <a:srgbClr val="FFFFFF"/>
                </a:solidFill>
                <a:latin typeface="Arial"/>
                <a:cs typeface="Arial"/>
              </a:rPr>
              <a:t>to understand  </a:t>
            </a:r>
            <a:r>
              <a:rPr sz="1650" spc="175" dirty="0">
                <a:solidFill>
                  <a:srgbClr val="FFFFFF"/>
                </a:solidFill>
                <a:latin typeface="Arial"/>
                <a:cs typeface="Arial"/>
              </a:rPr>
              <a:t>what</a:t>
            </a:r>
            <a:r>
              <a:rPr sz="1650" spc="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spc="155" dirty="0">
                <a:solidFill>
                  <a:srgbClr val="FFFFFF"/>
                </a:solidFill>
                <a:latin typeface="Arial"/>
                <a:cs typeface="Arial"/>
              </a:rPr>
              <a:t>type</a:t>
            </a:r>
            <a:r>
              <a:rPr sz="1650" spc="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spc="114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1650" spc="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spc="160" dirty="0">
                <a:solidFill>
                  <a:srgbClr val="FFFFFF"/>
                </a:solidFill>
                <a:latin typeface="Arial"/>
                <a:cs typeface="Arial"/>
              </a:rPr>
              <a:t>aid</a:t>
            </a:r>
            <a:r>
              <a:rPr sz="1650" spc="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spc="150" dirty="0">
                <a:solidFill>
                  <a:srgbClr val="FFFFFF"/>
                </a:solidFill>
                <a:latin typeface="Arial"/>
                <a:cs typeface="Arial"/>
              </a:rPr>
              <a:t>you</a:t>
            </a:r>
            <a:r>
              <a:rPr sz="1650" spc="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spc="135" dirty="0">
                <a:solidFill>
                  <a:srgbClr val="FFFFFF"/>
                </a:solidFill>
                <a:latin typeface="Arial"/>
                <a:cs typeface="Arial"/>
              </a:rPr>
              <a:t>are</a:t>
            </a:r>
            <a:endParaRPr sz="1650" dirty="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308240" y="3252438"/>
            <a:ext cx="3056255" cy="28003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650" spc="105" dirty="0">
                <a:solidFill>
                  <a:srgbClr val="FFFFFF"/>
                </a:solidFill>
                <a:latin typeface="Arial"/>
                <a:cs typeface="Arial"/>
              </a:rPr>
              <a:t>receiving. </a:t>
            </a:r>
            <a:r>
              <a:rPr sz="1650" spc="90" dirty="0">
                <a:solidFill>
                  <a:srgbClr val="FFFFFF"/>
                </a:solidFill>
                <a:latin typeface="Arial"/>
                <a:cs typeface="Arial"/>
              </a:rPr>
              <a:t>Types </a:t>
            </a:r>
            <a:r>
              <a:rPr sz="1650" spc="114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1650" spc="-1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spc="105" dirty="0">
                <a:solidFill>
                  <a:srgbClr val="FFFFFF"/>
                </a:solidFill>
                <a:latin typeface="Arial"/>
                <a:cs typeface="Arial"/>
              </a:rPr>
              <a:t>Financial</a:t>
            </a:r>
            <a:endParaRPr sz="165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308240" y="3842988"/>
            <a:ext cx="2670810" cy="28003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650" u="heavy" spc="-415" dirty="0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650" u="heavy" spc="110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Grants </a:t>
            </a:r>
            <a:r>
              <a:rPr sz="1650" spc="195" dirty="0">
                <a:solidFill>
                  <a:schemeClr val="bg1"/>
                </a:solidFill>
                <a:latin typeface="Arial"/>
                <a:cs typeface="Arial"/>
              </a:rPr>
              <a:t>and</a:t>
            </a:r>
            <a:r>
              <a:rPr sz="1650" spc="-4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650" u="heavy" spc="-1105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S</a:t>
            </a:r>
            <a:r>
              <a:rPr sz="1650" spc="550" dirty="0">
                <a:solidFill>
                  <a:schemeClr val="bg1"/>
                </a:solidFill>
                <a:latin typeface="Arial"/>
                <a:cs typeface="Arial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650" u="heavy" spc="125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cholarshi</a:t>
            </a:r>
            <a:r>
              <a:rPr sz="1650" spc="125" dirty="0">
                <a:solidFill>
                  <a:schemeClr val="bg1"/>
                </a:solidFill>
                <a:latin typeface="Arial"/>
                <a:cs typeface="Arial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</a:t>
            </a:r>
            <a:r>
              <a:rPr sz="1650" u="heavy" spc="125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</a:t>
            </a:r>
            <a:endParaRPr sz="165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308240" y="4138263"/>
            <a:ext cx="2715260" cy="28003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73990" indent="-161925">
              <a:lnSpc>
                <a:spcPct val="100000"/>
              </a:lnSpc>
              <a:spcBef>
                <a:spcPts val="120"/>
              </a:spcBef>
              <a:buChar char="•"/>
              <a:tabLst>
                <a:tab pos="174625" algn="l"/>
              </a:tabLst>
            </a:pPr>
            <a:r>
              <a:rPr sz="1650" spc="25" dirty="0">
                <a:solidFill>
                  <a:srgbClr val="FFFFFF"/>
                </a:solidFill>
                <a:latin typeface="Arial"/>
                <a:cs typeface="Arial"/>
              </a:rPr>
              <a:t>Be </a:t>
            </a:r>
            <a:r>
              <a:rPr sz="1650" spc="105" dirty="0">
                <a:solidFill>
                  <a:srgbClr val="FFFFFF"/>
                </a:solidFill>
                <a:latin typeface="Arial"/>
                <a:cs typeface="Arial"/>
              </a:rPr>
              <a:t>sure </a:t>
            </a:r>
            <a:r>
              <a:rPr sz="1650" spc="150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1650" spc="75" dirty="0">
                <a:solidFill>
                  <a:srgbClr val="FFFFFF"/>
                </a:solidFill>
                <a:latin typeface="Arial"/>
                <a:cs typeface="Arial"/>
              </a:rPr>
              <a:t>fill </a:t>
            </a:r>
            <a:r>
              <a:rPr sz="1650" spc="155" dirty="0">
                <a:solidFill>
                  <a:srgbClr val="FFFFFF"/>
                </a:solidFill>
                <a:latin typeface="Arial"/>
                <a:cs typeface="Arial"/>
              </a:rPr>
              <a:t>out</a:t>
            </a:r>
            <a:r>
              <a:rPr sz="1650" spc="-3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spc="140" dirty="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sz="1650" spc="-10" dirty="0">
                <a:solidFill>
                  <a:srgbClr val="FFFFFF"/>
                </a:solidFill>
                <a:latin typeface="Arial"/>
                <a:cs typeface="Arial"/>
              </a:rPr>
              <a:t>VT</a:t>
            </a:r>
            <a:endParaRPr sz="1650" dirty="0">
              <a:latin typeface="Arial"/>
              <a:cs typeface="Arial"/>
            </a:endParaRPr>
          </a:p>
        </p:txBody>
      </p:sp>
      <p:sp>
        <p:nvSpPr>
          <p:cNvPr id="15" name="object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362274" y="6744334"/>
            <a:ext cx="40005" cy="19050"/>
          </a:xfrm>
          <a:custGeom>
            <a:avLst/>
            <a:gdLst/>
            <a:ahLst/>
            <a:cxnLst/>
            <a:rect l="l" t="t" r="r" b="b"/>
            <a:pathLst>
              <a:path w="40004" h="19050">
                <a:moveTo>
                  <a:pt x="39878" y="19049"/>
                </a:moveTo>
                <a:lnTo>
                  <a:pt x="0" y="19049"/>
                </a:lnTo>
                <a:lnTo>
                  <a:pt x="0" y="0"/>
                </a:lnTo>
                <a:lnTo>
                  <a:pt x="39878" y="0"/>
                </a:lnTo>
                <a:lnTo>
                  <a:pt x="39878" y="1904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4308240" y="5278633"/>
            <a:ext cx="3242945" cy="2682875"/>
          </a:xfrm>
          <a:prstGeom prst="rect">
            <a:avLst/>
          </a:prstGeom>
        </p:spPr>
        <p:txBody>
          <a:bodyPr vert="horz" wrap="square" lIns="0" tIns="558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40"/>
              </a:spcBef>
            </a:pPr>
            <a:r>
              <a:rPr sz="1650" spc="-60" dirty="0">
                <a:solidFill>
                  <a:srgbClr val="FFFFFF"/>
                </a:solidFill>
                <a:latin typeface="Arial"/>
                <a:cs typeface="Arial"/>
              </a:rPr>
              <a:t>FAFSA </a:t>
            </a:r>
            <a:r>
              <a:rPr sz="1650" spc="150" dirty="0">
                <a:solidFill>
                  <a:srgbClr val="FFFFFF"/>
                </a:solidFill>
                <a:latin typeface="Arial"/>
                <a:cs typeface="Arial"/>
              </a:rPr>
              <a:t>on </a:t>
            </a:r>
            <a:r>
              <a:rPr sz="1650" spc="85" dirty="0">
                <a:solidFill>
                  <a:srgbClr val="FFFFFF"/>
                </a:solidFill>
                <a:latin typeface="Arial"/>
                <a:cs typeface="Arial"/>
              </a:rPr>
              <a:t>file </a:t>
            </a:r>
            <a:r>
              <a:rPr sz="1650" spc="175" dirty="0">
                <a:solidFill>
                  <a:srgbClr val="FFFFFF"/>
                </a:solidFill>
                <a:latin typeface="Arial"/>
                <a:cs typeface="Arial"/>
              </a:rPr>
              <a:t>by </a:t>
            </a:r>
            <a:r>
              <a:rPr sz="1650" spc="110" dirty="0">
                <a:solidFill>
                  <a:srgbClr val="FFFFFF"/>
                </a:solidFill>
                <a:latin typeface="Arial"/>
                <a:cs typeface="Arial"/>
              </a:rPr>
              <a:t>deadline,</a:t>
            </a:r>
            <a:r>
              <a:rPr sz="1650" spc="-1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spc="90" dirty="0">
                <a:solidFill>
                  <a:srgbClr val="FFFFFF"/>
                </a:solidFill>
                <a:latin typeface="Arial"/>
                <a:cs typeface="Arial"/>
              </a:rPr>
              <a:t>too.</a:t>
            </a:r>
            <a:endParaRPr sz="165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1650" u="heavy" spc="-415" dirty="0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650" u="heavy" spc="110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Scholarshi</a:t>
            </a:r>
            <a:r>
              <a:rPr sz="1650" spc="110" dirty="0">
                <a:solidFill>
                  <a:schemeClr val="bg1"/>
                </a:solidFill>
                <a:latin typeface="Arial"/>
                <a:cs typeface="Arial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</a:t>
            </a:r>
            <a:r>
              <a:rPr sz="1650" spc="35" dirty="0">
                <a:solidFill>
                  <a:schemeClr val="bg1"/>
                </a:solidFill>
                <a:latin typeface="Arial"/>
                <a:cs typeface="Arial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650" u="heavy" spc="125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Central</a:t>
            </a:r>
            <a:endParaRPr sz="1650" dirty="0">
              <a:solidFill>
                <a:schemeClr val="bg1"/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1650" u="heavy" spc="-415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650" u="heavy" spc="120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Student </a:t>
            </a:r>
            <a:r>
              <a:rPr sz="1650" u="heavy" spc="195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and </a:t>
            </a:r>
            <a:r>
              <a:rPr sz="1650" u="heavy" spc="100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Parent</a:t>
            </a:r>
            <a:r>
              <a:rPr sz="1650" u="heavy" spc="-215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650" u="heavy" spc="80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Loans</a:t>
            </a:r>
            <a:endParaRPr sz="1650" dirty="0">
              <a:solidFill>
                <a:schemeClr val="bg1"/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1650" u="heavy" spc="-415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650" u="heavy" spc="120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Student </a:t>
            </a:r>
            <a:r>
              <a:rPr sz="1650" u="heavy" spc="145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</a:t>
            </a:r>
            <a:r>
              <a:rPr sz="1650" spc="145" dirty="0">
                <a:solidFill>
                  <a:schemeClr val="bg1"/>
                </a:solidFill>
                <a:latin typeface="Arial"/>
                <a:cs typeface="Arial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</a:t>
            </a:r>
            <a:r>
              <a:rPr sz="1650" u="heavy" spc="145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loyment</a:t>
            </a:r>
            <a:r>
              <a:rPr sz="1650" spc="-50" dirty="0">
                <a:solidFill>
                  <a:schemeClr val="bg1"/>
                </a:solidFill>
                <a:latin typeface="Arial"/>
                <a:cs typeface="Arial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650" spc="135" dirty="0">
                <a:solidFill>
                  <a:schemeClr val="bg1"/>
                </a:solidFill>
                <a:latin typeface="Arial"/>
                <a:cs typeface="Arial"/>
              </a:rPr>
              <a:t>via</a:t>
            </a:r>
            <a:endParaRPr sz="1650" dirty="0">
              <a:solidFill>
                <a:schemeClr val="bg1"/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1650" u="heavy" spc="-415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650" u="heavy" spc="90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Federal </a:t>
            </a:r>
            <a:r>
              <a:rPr sz="1650" u="heavy" spc="105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Work </a:t>
            </a:r>
            <a:r>
              <a:rPr sz="1650" u="heavy" spc="114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Stud</a:t>
            </a:r>
            <a:r>
              <a:rPr sz="1650" spc="114" dirty="0">
                <a:solidFill>
                  <a:schemeClr val="bg1"/>
                </a:solidFill>
                <a:latin typeface="Arial"/>
                <a:cs typeface="Arial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y </a:t>
            </a:r>
            <a:r>
              <a:rPr sz="1650" spc="114" dirty="0">
                <a:solidFill>
                  <a:schemeClr val="bg1"/>
                </a:solidFill>
                <a:latin typeface="Arial"/>
                <a:cs typeface="Arial"/>
              </a:rPr>
              <a:t>or</a:t>
            </a:r>
            <a:r>
              <a:rPr sz="1650" spc="-17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650" spc="215" dirty="0">
                <a:solidFill>
                  <a:schemeClr val="bg1"/>
                </a:solidFill>
                <a:latin typeface="Arial"/>
                <a:cs typeface="Arial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</a:t>
            </a:r>
            <a:r>
              <a:rPr sz="1650" u="heavy" spc="215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art-</a:t>
            </a:r>
            <a:endParaRPr sz="1650" dirty="0">
              <a:solidFill>
                <a:schemeClr val="bg1"/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1650" u="heavy" spc="-415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650" u="heavy" spc="170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time</a:t>
            </a:r>
            <a:r>
              <a:rPr sz="1650" spc="35" dirty="0">
                <a:solidFill>
                  <a:schemeClr val="bg1"/>
                </a:solidFill>
                <a:latin typeface="Arial"/>
                <a:cs typeface="Arial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650" spc="140" dirty="0">
                <a:solidFill>
                  <a:schemeClr val="bg1"/>
                </a:solidFill>
                <a:latin typeface="Arial"/>
                <a:cs typeface="Arial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</a:t>
            </a:r>
            <a:r>
              <a:rPr sz="1650" u="heavy" spc="140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ob</a:t>
            </a:r>
            <a:endParaRPr sz="1650" dirty="0">
              <a:solidFill>
                <a:schemeClr val="bg1"/>
              </a:solidFill>
              <a:latin typeface="Arial"/>
              <a:cs typeface="Arial"/>
            </a:endParaRPr>
          </a:p>
          <a:p>
            <a:pPr marL="12700" marR="5080" algn="just">
              <a:lnSpc>
                <a:spcPct val="117400"/>
              </a:lnSpc>
            </a:pPr>
            <a:r>
              <a:rPr sz="1650" spc="40" dirty="0">
                <a:solidFill>
                  <a:srgbClr val="FFFFFF"/>
                </a:solidFill>
                <a:latin typeface="Arial"/>
                <a:cs typeface="Arial"/>
              </a:rPr>
              <a:t>Use </a:t>
            </a:r>
            <a:r>
              <a:rPr sz="1650" spc="130" dirty="0">
                <a:solidFill>
                  <a:srgbClr val="FFFFFF"/>
                </a:solidFill>
                <a:latin typeface="Arial"/>
                <a:cs typeface="Arial"/>
              </a:rPr>
              <a:t>your </a:t>
            </a:r>
            <a:r>
              <a:rPr sz="1650" u="heavy" spc="-119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H</a:t>
            </a:r>
            <a:r>
              <a:rPr sz="1650" spc="725" dirty="0">
                <a:solidFill>
                  <a:schemeClr val="bg1"/>
                </a:solidFill>
                <a:latin typeface="Arial"/>
                <a:cs typeface="Arial"/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650" u="heavy" spc="150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andshake </a:t>
            </a:r>
            <a:r>
              <a:rPr sz="1650" spc="165" dirty="0">
                <a:solidFill>
                  <a:srgbClr val="FFFFFF"/>
                </a:solidFill>
                <a:latin typeface="Arial"/>
                <a:cs typeface="Arial"/>
              </a:rPr>
              <a:t>account  </a:t>
            </a:r>
            <a:r>
              <a:rPr sz="1650" spc="150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1650" spc="110" dirty="0">
                <a:solidFill>
                  <a:srgbClr val="FFFFFF"/>
                </a:solidFill>
                <a:latin typeface="Arial"/>
                <a:cs typeface="Arial"/>
              </a:rPr>
              <a:t>look </a:t>
            </a:r>
            <a:r>
              <a:rPr sz="1650" spc="105" dirty="0">
                <a:solidFill>
                  <a:srgbClr val="FFFFFF"/>
                </a:solidFill>
                <a:latin typeface="Arial"/>
                <a:cs typeface="Arial"/>
              </a:rPr>
              <a:t>for </a:t>
            </a:r>
            <a:r>
              <a:rPr sz="1650" spc="90" dirty="0">
                <a:solidFill>
                  <a:srgbClr val="FFFFFF"/>
                </a:solidFill>
                <a:latin typeface="Arial"/>
                <a:cs typeface="Arial"/>
              </a:rPr>
              <a:t>Federal </a:t>
            </a:r>
            <a:r>
              <a:rPr sz="1650" spc="105" dirty="0">
                <a:solidFill>
                  <a:srgbClr val="FFFFFF"/>
                </a:solidFill>
                <a:latin typeface="Arial"/>
                <a:cs typeface="Arial"/>
              </a:rPr>
              <a:t>Work</a:t>
            </a:r>
            <a:r>
              <a:rPr sz="1650" spc="-2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spc="114" dirty="0">
                <a:solidFill>
                  <a:srgbClr val="FFFFFF"/>
                </a:solidFill>
                <a:latin typeface="Arial"/>
                <a:cs typeface="Arial"/>
              </a:rPr>
              <a:t>Study  </a:t>
            </a:r>
            <a:r>
              <a:rPr sz="1650" spc="80" dirty="0">
                <a:solidFill>
                  <a:srgbClr val="FFFFFF"/>
                </a:solidFill>
                <a:latin typeface="Arial"/>
                <a:cs typeface="Arial"/>
              </a:rPr>
              <a:t>jobs.</a:t>
            </a:r>
            <a:endParaRPr sz="1650" dirty="0">
              <a:latin typeface="Arial"/>
              <a:cs typeface="Arial"/>
            </a:endParaRPr>
          </a:p>
        </p:txBody>
      </p:sp>
      <p:pic>
        <p:nvPicPr>
          <p:cNvPr id="18" name="Picture 17" descr="A logo for a college of science: psychology department">
            <a:extLst>
              <a:ext uri="{FF2B5EF4-FFF2-40B4-BE49-F238E27FC236}">
                <a16:creationId xmlns:a16="http://schemas.microsoft.com/office/drawing/2014/main" id="{8D186230-088C-C351-33F9-FE093E339EBF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5458" y="7961508"/>
            <a:ext cx="3556737" cy="210825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338</TotalTime>
  <Words>272</Words>
  <Application>Microsoft Office PowerPoint</Application>
  <PresentationFormat>Custom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SUCCESSFUL START TIP: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Successful Start Tips: Budgeting</dc:title>
  <dc:creator>Grace Burden</dc:creator>
  <cp:keywords>DAGNqzfFj84,BAE5XYe12Lc</cp:keywords>
  <cp:lastModifiedBy>Courtney Glass</cp:lastModifiedBy>
  <cp:revision>5</cp:revision>
  <dcterms:created xsi:type="dcterms:W3CDTF">2024-08-14T14:51:20Z</dcterms:created>
  <dcterms:modified xsi:type="dcterms:W3CDTF">2025-09-24T19:51:04Z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2024-08-12T00:00:00Z</vt:filetime>
  </property>
  <property fmtid="{D5CDD505-2E9C-101B-9397-08002B2CF9AE}" pid="3" name="Creator">
    <vt:lpwstr>Canva</vt:lpwstr>
  </property>
  <property fmtid="{D5CDD505-2E9C-101B-9397-08002B2CF9AE}" pid="4" name="LastSaved">
    <vt:filetime>2024-08-14T00:00:00Z</vt:filetime>
  </property>
</Properties>
</file>