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7" autoAdjust="0"/>
    <p:restoredTop sz="86467" autoAdjust="0"/>
  </p:normalViewPr>
  <p:slideViewPr>
    <p:cSldViewPr>
      <p:cViewPr>
        <p:scale>
          <a:sx n="51" d="100"/>
          <a:sy n="51" d="100"/>
        </p:scale>
        <p:origin x="2160" y="27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tney Glass" userId="8109fc08-a5d8-4090-9f37-fe190799515d" providerId="ADAL" clId="{75D045D3-79F2-4F5D-8C94-E419B0A7012C}"/>
    <pc:docChg chg="modSld">
      <pc:chgData name="Courtney Glass" userId="8109fc08-a5d8-4090-9f37-fe190799515d" providerId="ADAL" clId="{75D045D3-79F2-4F5D-8C94-E419B0A7012C}" dt="2025-09-24T18:20:21.160" v="2" actId="13244"/>
      <pc:docMkLst>
        <pc:docMk/>
      </pc:docMkLst>
      <pc:sldChg chg="modSp">
        <pc:chgData name="Courtney Glass" userId="8109fc08-a5d8-4090-9f37-fe190799515d" providerId="ADAL" clId="{75D045D3-79F2-4F5D-8C94-E419B0A7012C}" dt="2025-09-24T18:20:21.160" v="2" actId="13244"/>
        <pc:sldMkLst>
          <pc:docMk/>
          <pc:sldMk cId="0" sldId="257"/>
        </pc:sldMkLst>
        <pc:spChg chg="mod">
          <ac:chgData name="Courtney Glass" userId="8109fc08-a5d8-4090-9f37-fe190799515d" providerId="ADAL" clId="{75D045D3-79F2-4F5D-8C94-E419B0A7012C}" dt="2025-09-05T20:04:53.228" v="0" actId="6549"/>
          <ac:spMkLst>
            <pc:docMk/>
            <pc:sldMk cId="0" sldId="257"/>
            <ac:spMk id="5" creationId="{00000000-0000-0000-0000-000000000000}"/>
          </ac:spMkLst>
        </pc:spChg>
        <pc:spChg chg="mod">
          <ac:chgData name="Courtney Glass" userId="8109fc08-a5d8-4090-9f37-fe190799515d" providerId="ADAL" clId="{75D045D3-79F2-4F5D-8C94-E419B0A7012C}" dt="2025-09-24T18:20:21.160" v="2" actId="13244"/>
          <ac:spMkLst>
            <pc:docMk/>
            <pc:sldMk cId="0" sldId="257"/>
            <ac:spMk id="17" creationId="{00000000-0000-0000-0000-000000000000}"/>
          </ac:spMkLst>
        </pc:spChg>
      </pc:sldChg>
    </pc:docChg>
  </pc:docChgLst>
  <pc:docChgLst>
    <pc:chgData name="Glass, Courtney" userId="8109fc08-a5d8-4090-9f37-fe190799515d" providerId="ADAL" clId="{89C24747-8270-4A70-AC16-F477033D97B5}"/>
    <pc:docChg chg="undo custSel modSld">
      <pc:chgData name="Glass, Courtney" userId="8109fc08-a5d8-4090-9f37-fe190799515d" providerId="ADAL" clId="{89C24747-8270-4A70-AC16-F477033D97B5}" dt="2025-08-19T13:56:53.986" v="160" actId="478"/>
      <pc:docMkLst>
        <pc:docMk/>
      </pc:docMkLst>
      <pc:sldChg chg="delSp modSp mod">
        <pc:chgData name="Glass, Courtney" userId="8109fc08-a5d8-4090-9f37-fe190799515d" providerId="ADAL" clId="{89C24747-8270-4A70-AC16-F477033D97B5}" dt="2025-08-19T13:56:03.050" v="158" actId="478"/>
        <pc:sldMkLst>
          <pc:docMk/>
          <pc:sldMk cId="0" sldId="256"/>
        </pc:sldMkLst>
        <pc:spChg chg="mod">
          <ac:chgData name="Glass, Courtney" userId="8109fc08-a5d8-4090-9f37-fe190799515d" providerId="ADAL" clId="{89C24747-8270-4A70-AC16-F477033D97B5}" dt="2025-08-19T13:55:39.482" v="154" actId="20577"/>
          <ac:spMkLst>
            <pc:docMk/>
            <pc:sldMk cId="0" sldId="256"/>
            <ac:spMk id="9" creationId="{00000000-0000-0000-0000-000000000000}"/>
          </ac:spMkLst>
        </pc:spChg>
        <pc:spChg chg="del">
          <ac:chgData name="Glass, Courtney" userId="8109fc08-a5d8-4090-9f37-fe190799515d" providerId="ADAL" clId="{89C24747-8270-4A70-AC16-F477033D97B5}" dt="2025-08-19T13:55:44.410" v="155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Glass, Courtney" userId="8109fc08-a5d8-4090-9f37-fe190799515d" providerId="ADAL" clId="{89C24747-8270-4A70-AC16-F477033D97B5}" dt="2025-08-19T13:55:46.178" v="156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Glass, Courtney" userId="8109fc08-a5d8-4090-9f37-fe190799515d" providerId="ADAL" clId="{89C24747-8270-4A70-AC16-F477033D97B5}" dt="2025-08-19T13:56:03.050" v="158" actId="478"/>
          <ac:spMkLst>
            <pc:docMk/>
            <pc:sldMk cId="0" sldId="256"/>
            <ac:spMk id="13" creationId="{00000000-0000-0000-0000-000000000000}"/>
          </ac:spMkLst>
        </pc:spChg>
        <pc:spChg chg="mod">
          <ac:chgData name="Glass, Courtney" userId="8109fc08-a5d8-4090-9f37-fe190799515d" providerId="ADAL" clId="{89C24747-8270-4A70-AC16-F477033D97B5}" dt="2025-08-19T13:50:38.923" v="6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Glass, Courtney" userId="8109fc08-a5d8-4090-9f37-fe190799515d" providerId="ADAL" clId="{89C24747-8270-4A70-AC16-F477033D97B5}" dt="2025-08-19T13:50:55.416" v="71" actId="20577"/>
          <ac:spMkLst>
            <pc:docMk/>
            <pc:sldMk cId="0" sldId="256"/>
            <ac:spMk id="16" creationId="{00000000-0000-0000-0000-000000000000}"/>
          </ac:spMkLst>
        </pc:spChg>
        <pc:spChg chg="mod ord">
          <ac:chgData name="Glass, Courtney" userId="8109fc08-a5d8-4090-9f37-fe190799515d" providerId="ADAL" clId="{89C24747-8270-4A70-AC16-F477033D97B5}" dt="2025-08-19T13:56:00.339" v="157" actId="13244"/>
          <ac:spMkLst>
            <pc:docMk/>
            <pc:sldMk cId="0" sldId="256"/>
            <ac:spMk id="17" creationId="{00000000-0000-0000-0000-000000000000}"/>
          </ac:spMkLst>
        </pc:spChg>
      </pc:sldChg>
      <pc:sldChg chg="addSp delSp modSp mod">
        <pc:chgData name="Glass, Courtney" userId="8109fc08-a5d8-4090-9f37-fe190799515d" providerId="ADAL" clId="{89C24747-8270-4A70-AC16-F477033D97B5}" dt="2025-08-19T13:56:53.986" v="160" actId="478"/>
        <pc:sldMkLst>
          <pc:docMk/>
          <pc:sldMk cId="0" sldId="257"/>
        </pc:sldMkLst>
        <pc:spChg chg="mod">
          <ac:chgData name="Glass, Courtney" userId="8109fc08-a5d8-4090-9f37-fe190799515d" providerId="ADAL" clId="{89C24747-8270-4A70-AC16-F477033D97B5}" dt="2025-08-19T13:53:52.626" v="141" actId="14100"/>
          <ac:spMkLst>
            <pc:docMk/>
            <pc:sldMk cId="0" sldId="257"/>
            <ac:spMk id="3" creationId="{00000000-0000-0000-0000-000000000000}"/>
          </ac:spMkLst>
        </pc:spChg>
        <pc:spChg chg="del">
          <ac:chgData name="Glass, Courtney" userId="8109fc08-a5d8-4090-9f37-fe190799515d" providerId="ADAL" clId="{89C24747-8270-4A70-AC16-F477033D97B5}" dt="2025-08-19T13:52:54.682" v="94" actId="478"/>
          <ac:spMkLst>
            <pc:docMk/>
            <pc:sldMk cId="0" sldId="257"/>
            <ac:spMk id="4" creationId="{00000000-0000-0000-0000-000000000000}"/>
          </ac:spMkLst>
        </pc:spChg>
        <pc:spChg chg="mod">
          <ac:chgData name="Glass, Courtney" userId="8109fc08-a5d8-4090-9f37-fe190799515d" providerId="ADAL" clId="{89C24747-8270-4A70-AC16-F477033D97B5}" dt="2025-08-19T13:54:53.046" v="148" actId="14100"/>
          <ac:spMkLst>
            <pc:docMk/>
            <pc:sldMk cId="0" sldId="257"/>
            <ac:spMk id="5" creationId="{00000000-0000-0000-0000-000000000000}"/>
          </ac:spMkLst>
        </pc:spChg>
        <pc:spChg chg="mod">
          <ac:chgData name="Glass, Courtney" userId="8109fc08-a5d8-4090-9f37-fe190799515d" providerId="ADAL" clId="{89C24747-8270-4A70-AC16-F477033D97B5}" dt="2025-08-19T13:53:23.666" v="121" actId="20577"/>
          <ac:spMkLst>
            <pc:docMk/>
            <pc:sldMk cId="0" sldId="257"/>
            <ac:spMk id="10" creationId="{00000000-0000-0000-0000-000000000000}"/>
          </ac:spMkLst>
        </pc:spChg>
        <pc:spChg chg="add del">
          <ac:chgData name="Glass, Courtney" userId="8109fc08-a5d8-4090-9f37-fe190799515d" providerId="ADAL" clId="{89C24747-8270-4A70-AC16-F477033D97B5}" dt="2025-08-19T13:56:53.986" v="160" actId="478"/>
          <ac:spMkLst>
            <pc:docMk/>
            <pc:sldMk cId="0" sldId="257"/>
            <ac:spMk id="16" creationId="{00000000-0000-0000-0000-000000000000}"/>
          </ac:spMkLst>
        </pc:spChg>
      </pc:sldChg>
    </pc:docChg>
  </pc:docChgLst>
  <pc:docChgLst>
    <pc:chgData name="Glass, Courtney" userId="8109fc08-a5d8-4090-9f37-fe190799515d" providerId="ADAL" clId="{B9FD4F3D-B7AC-46CA-BEB3-A02EA8BD4906}"/>
    <pc:docChg chg="undo custSel modSld">
      <pc:chgData name="Glass, Courtney" userId="8109fc08-a5d8-4090-9f37-fe190799515d" providerId="ADAL" clId="{B9FD4F3D-B7AC-46CA-BEB3-A02EA8BD4906}" dt="2025-09-16T18:56:45.345" v="9" actId="13244"/>
      <pc:docMkLst>
        <pc:docMk/>
      </pc:docMkLst>
      <pc:sldChg chg="modSp mod">
        <pc:chgData name="Glass, Courtney" userId="8109fc08-a5d8-4090-9f37-fe190799515d" providerId="ADAL" clId="{B9FD4F3D-B7AC-46CA-BEB3-A02EA8BD4906}" dt="2025-09-16T18:49:57.284" v="2" actId="113"/>
        <pc:sldMkLst>
          <pc:docMk/>
          <pc:sldMk cId="0" sldId="256"/>
        </pc:sldMkLst>
        <pc:spChg chg="mod">
          <ac:chgData name="Glass, Courtney" userId="8109fc08-a5d8-4090-9f37-fe190799515d" providerId="ADAL" clId="{B9FD4F3D-B7AC-46CA-BEB3-A02EA8BD4906}" dt="2025-09-16T18:49:53.907" v="1" actId="14100"/>
          <ac:spMkLst>
            <pc:docMk/>
            <pc:sldMk cId="0" sldId="256"/>
            <ac:spMk id="7" creationId="{00000000-0000-0000-0000-000000000000}"/>
          </ac:spMkLst>
        </pc:spChg>
        <pc:spChg chg="mod">
          <ac:chgData name="Glass, Courtney" userId="8109fc08-a5d8-4090-9f37-fe190799515d" providerId="ADAL" clId="{B9FD4F3D-B7AC-46CA-BEB3-A02EA8BD4906}" dt="2025-09-16T18:49:57.284" v="2" actId="113"/>
          <ac:spMkLst>
            <pc:docMk/>
            <pc:sldMk cId="0" sldId="256"/>
            <ac:spMk id="9" creationId="{00000000-0000-0000-0000-000000000000}"/>
          </ac:spMkLst>
        </pc:spChg>
      </pc:sldChg>
      <pc:sldChg chg="modSp mod">
        <pc:chgData name="Glass, Courtney" userId="8109fc08-a5d8-4090-9f37-fe190799515d" providerId="ADAL" clId="{B9FD4F3D-B7AC-46CA-BEB3-A02EA8BD4906}" dt="2025-09-16T18:56:45.345" v="9" actId="13244"/>
        <pc:sldMkLst>
          <pc:docMk/>
          <pc:sldMk cId="0" sldId="257"/>
        </pc:sldMkLst>
        <pc:spChg chg="mod">
          <ac:chgData name="Glass, Courtney" userId="8109fc08-a5d8-4090-9f37-fe190799515d" providerId="ADAL" clId="{B9FD4F3D-B7AC-46CA-BEB3-A02EA8BD4906}" dt="2025-09-16T18:56:39.420" v="7" actId="962"/>
          <ac:spMkLst>
            <pc:docMk/>
            <pc:sldMk cId="0" sldId="257"/>
            <ac:spMk id="16" creationId="{00000000-0000-0000-0000-000000000000}"/>
          </ac:spMkLst>
        </pc:spChg>
        <pc:spChg chg="mod ord">
          <ac:chgData name="Glass, Courtney" userId="8109fc08-a5d8-4090-9f37-fe190799515d" providerId="ADAL" clId="{B9FD4F3D-B7AC-46CA-BEB3-A02EA8BD4906}" dt="2025-09-16T18:56:45.345" v="9" actId="13244"/>
          <ac:spMkLst>
            <pc:docMk/>
            <pc:sldMk cId="0" sldId="257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CBE7D-0266-4262-8E9C-CD20DC235BB5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5E9C2-EC8D-4F8D-B052-61E54F23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1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25E9C2-EC8D-4F8D-B052-61E54F2399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68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472940" cy="3024505"/>
          </a:xfrm>
          <a:custGeom>
            <a:avLst/>
            <a:gdLst/>
            <a:ahLst/>
            <a:cxnLst/>
            <a:rect l="l" t="t" r="r" b="b"/>
            <a:pathLst>
              <a:path w="4472940" h="3024505">
                <a:moveTo>
                  <a:pt x="0" y="0"/>
                </a:moveTo>
                <a:lnTo>
                  <a:pt x="4472409" y="0"/>
                </a:lnTo>
                <a:lnTo>
                  <a:pt x="4472409" y="3023900"/>
                </a:lnTo>
                <a:lnTo>
                  <a:pt x="0" y="3023900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753146"/>
            <a:ext cx="4478655" cy="3305175"/>
          </a:xfrm>
          <a:custGeom>
            <a:avLst/>
            <a:gdLst/>
            <a:ahLst/>
            <a:cxnLst/>
            <a:rect l="l" t="t" r="r" b="b"/>
            <a:pathLst>
              <a:path w="4478655" h="3305175">
                <a:moveTo>
                  <a:pt x="0" y="0"/>
                </a:moveTo>
                <a:lnTo>
                  <a:pt x="4478066" y="0"/>
                </a:lnTo>
                <a:lnTo>
                  <a:pt x="4478066" y="3305174"/>
                </a:lnTo>
                <a:lnTo>
                  <a:pt x="0" y="330517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473799" y="0"/>
            <a:ext cx="3298825" cy="7760970"/>
          </a:xfrm>
          <a:custGeom>
            <a:avLst/>
            <a:gdLst/>
            <a:ahLst/>
            <a:cxnLst/>
            <a:rect l="l" t="t" r="r" b="b"/>
            <a:pathLst>
              <a:path w="3298825" h="7760970">
                <a:moveTo>
                  <a:pt x="0" y="7760820"/>
                </a:moveTo>
                <a:lnTo>
                  <a:pt x="0" y="0"/>
                </a:lnTo>
                <a:lnTo>
                  <a:pt x="3298600" y="0"/>
                </a:lnTo>
                <a:lnTo>
                  <a:pt x="3298600" y="7760820"/>
                </a:lnTo>
                <a:lnTo>
                  <a:pt x="0" y="776082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332399" y="3948147"/>
            <a:ext cx="3440429" cy="3762375"/>
          </a:xfrm>
          <a:custGeom>
            <a:avLst/>
            <a:gdLst/>
            <a:ahLst/>
            <a:cxnLst/>
            <a:rect l="l" t="t" r="r" b="b"/>
            <a:pathLst>
              <a:path w="3440429" h="3762375">
                <a:moveTo>
                  <a:pt x="0" y="3762269"/>
                </a:moveTo>
                <a:lnTo>
                  <a:pt x="3440000" y="3762269"/>
                </a:lnTo>
                <a:lnTo>
                  <a:pt x="3440000" y="0"/>
                </a:lnTo>
                <a:lnTo>
                  <a:pt x="0" y="0"/>
                </a:lnTo>
                <a:lnTo>
                  <a:pt x="0" y="3762269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332381" y="0"/>
            <a:ext cx="3440429" cy="3948429"/>
          </a:xfrm>
          <a:custGeom>
            <a:avLst/>
            <a:gdLst/>
            <a:ahLst/>
            <a:cxnLst/>
            <a:rect l="l" t="t" r="r" b="b"/>
            <a:pathLst>
              <a:path w="3440429" h="3948429">
                <a:moveTo>
                  <a:pt x="0" y="0"/>
                </a:moveTo>
                <a:lnTo>
                  <a:pt x="3440018" y="0"/>
                </a:lnTo>
                <a:lnTo>
                  <a:pt x="3440018" y="3948147"/>
                </a:lnTo>
                <a:lnTo>
                  <a:pt x="0" y="3948147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09" y="156897"/>
            <a:ext cx="3401060" cy="643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911" y="3300341"/>
            <a:ext cx="4231640" cy="337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success.vt.edu/seminar-series.html" TargetMode="External"/><Relationship Id="rId3" Type="http://schemas.openxmlformats.org/officeDocument/2006/relationships/hyperlink" Target="https://studentsuccess.vt.edu/tutoring-program.html" TargetMode="External"/><Relationship Id="rId7" Type="http://schemas.openxmlformats.org/officeDocument/2006/relationships/hyperlink" Target="https://studentsuccess.vt.edu/academic-excellence/seminarseries.html" TargetMode="External"/><Relationship Id="rId2" Type="http://schemas.openxmlformats.org/officeDocument/2006/relationships/hyperlink" Target="https://math.vt.edu/undergrad-math/tutoring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-student.org/mapping-note-taking-method/" TargetMode="External"/><Relationship Id="rId5" Type="http://schemas.openxmlformats.org/officeDocument/2006/relationships/hyperlink" Target="https://e-student.org/outline-note-taking-method/" TargetMode="External"/><Relationship Id="rId4" Type="http://schemas.openxmlformats.org/officeDocument/2006/relationships/hyperlink" Target="https://lsc.cornell.edu/how-to-study/taking-notes/cornell-note-taking-system/" TargetMode="Externa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success.vt.edu/seminar-serie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studentsuccess.vt.edu/tutoring-program.html" TargetMode="External"/><Relationship Id="rId4" Type="http://schemas.openxmlformats.org/officeDocument/2006/relationships/hyperlink" Target="https://studentsuccess.vt.edu/coaching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34" dirty="0"/>
              <a:t>S</a:t>
            </a:r>
            <a:r>
              <a:rPr spc="150" dirty="0"/>
              <a:t>U</a:t>
            </a:r>
            <a:r>
              <a:rPr spc="290" dirty="0"/>
              <a:t>CC</a:t>
            </a:r>
            <a:r>
              <a:rPr spc="114" dirty="0"/>
              <a:t>E</a:t>
            </a:r>
            <a:r>
              <a:rPr spc="434" dirty="0"/>
              <a:t>SS</a:t>
            </a:r>
            <a:r>
              <a:rPr spc="155" dirty="0"/>
              <a:t>F</a:t>
            </a:r>
            <a:r>
              <a:rPr spc="150" dirty="0"/>
              <a:t>U</a:t>
            </a:r>
            <a:r>
              <a:rPr spc="-220"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309" y="671247"/>
            <a:ext cx="282130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90" dirty="0">
                <a:solidFill>
                  <a:srgbClr val="861F40"/>
                </a:solidFill>
                <a:latin typeface="Lucida Sans Unicode"/>
                <a:cs typeface="Lucida Sans Unicode"/>
              </a:rPr>
              <a:t>START</a:t>
            </a:r>
            <a:r>
              <a:rPr sz="4050" spc="-135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4050" spc="95" dirty="0">
                <a:solidFill>
                  <a:srgbClr val="861F40"/>
                </a:solidFill>
                <a:latin typeface="Lucida Sans Unicode"/>
                <a:cs typeface="Lucida Sans Unicode"/>
              </a:rPr>
              <a:t>TIP:</a:t>
            </a:r>
            <a:endParaRPr sz="40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309" y="1185597"/>
            <a:ext cx="287337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160" dirty="0">
                <a:solidFill>
                  <a:srgbClr val="861F40"/>
                </a:solidFill>
                <a:latin typeface="Lucida Sans Unicode"/>
                <a:cs typeface="Lucida Sans Unicode"/>
              </a:rPr>
              <a:t>ACADEMIC</a:t>
            </a:r>
            <a:endParaRPr sz="40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09" y="1699947"/>
            <a:ext cx="248221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305" dirty="0">
                <a:solidFill>
                  <a:srgbClr val="861F40"/>
                </a:solidFill>
                <a:latin typeface="Lucida Sans Unicode"/>
                <a:cs typeface="Lucida Sans Unicode"/>
              </a:rPr>
              <a:t>SUCCESS</a:t>
            </a:r>
            <a:endParaRPr sz="40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5309" y="2214297"/>
            <a:ext cx="317627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140" dirty="0">
                <a:solidFill>
                  <a:srgbClr val="861F40"/>
                </a:solidFill>
                <a:latin typeface="Lucida Sans Unicode"/>
                <a:cs typeface="Lucida Sans Unicode"/>
              </a:rPr>
              <a:t>STRATEGIES</a:t>
            </a:r>
            <a:endParaRPr sz="405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911" y="3031965"/>
            <a:ext cx="3199130" cy="2834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b="1" spc="70" dirty="0">
                <a:solidFill>
                  <a:srgbClr val="861F40"/>
                </a:solidFill>
                <a:latin typeface="Arial"/>
                <a:cs typeface="Arial"/>
              </a:rPr>
              <a:t>Go </a:t>
            </a:r>
            <a:r>
              <a:rPr sz="1750" b="1" spc="155" dirty="0">
                <a:solidFill>
                  <a:srgbClr val="861F40"/>
                </a:solidFill>
                <a:latin typeface="Arial"/>
                <a:cs typeface="Arial"/>
              </a:rPr>
              <a:t>to </a:t>
            </a:r>
            <a:r>
              <a:rPr sz="1750" b="1" spc="90" dirty="0">
                <a:solidFill>
                  <a:srgbClr val="861F40"/>
                </a:solidFill>
                <a:latin typeface="Arial"/>
                <a:cs typeface="Arial"/>
              </a:rPr>
              <a:t>Office</a:t>
            </a:r>
            <a:r>
              <a:rPr sz="1750" b="1" spc="-16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b="1" spc="80" dirty="0">
                <a:solidFill>
                  <a:srgbClr val="861F40"/>
                </a:solidFill>
                <a:latin typeface="Arial"/>
                <a:cs typeface="Arial"/>
              </a:rPr>
              <a:t>Hours:</a:t>
            </a:r>
            <a:endParaRPr sz="1750" b="1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40029">
              <a:lnSpc>
                <a:spcPct val="114300"/>
              </a:lnSpc>
              <a:spcBef>
                <a:spcPts val="95"/>
              </a:spcBef>
            </a:pPr>
            <a:r>
              <a:rPr spc="125" dirty="0"/>
              <a:t>Check</a:t>
            </a:r>
            <a:r>
              <a:rPr spc="35" dirty="0"/>
              <a:t> </a:t>
            </a:r>
            <a:r>
              <a:rPr spc="155" dirty="0"/>
              <a:t>out</a:t>
            </a:r>
            <a:r>
              <a:rPr spc="35" dirty="0"/>
              <a:t> </a:t>
            </a:r>
            <a:r>
              <a:rPr spc="135" dirty="0"/>
              <a:t>your</a:t>
            </a:r>
            <a:r>
              <a:rPr spc="35" dirty="0"/>
              <a:t> </a:t>
            </a:r>
            <a:r>
              <a:rPr spc="120" dirty="0"/>
              <a:t>syllabi</a:t>
            </a:r>
            <a:r>
              <a:rPr spc="35" dirty="0"/>
              <a:t> </a:t>
            </a:r>
            <a:r>
              <a:rPr spc="200" dirty="0"/>
              <a:t>and</a:t>
            </a:r>
            <a:r>
              <a:rPr spc="35" dirty="0"/>
              <a:t> </a:t>
            </a:r>
            <a:r>
              <a:rPr spc="145" dirty="0"/>
              <a:t>Canvas  </a:t>
            </a:r>
            <a:r>
              <a:rPr spc="120" dirty="0"/>
              <a:t>course websites </a:t>
            </a:r>
            <a:r>
              <a:rPr spc="155" dirty="0"/>
              <a:t>to </a:t>
            </a:r>
            <a:r>
              <a:rPr spc="90" dirty="0"/>
              <a:t>see </a:t>
            </a:r>
            <a:r>
              <a:rPr spc="165" dirty="0"/>
              <a:t>how </a:t>
            </a:r>
            <a:r>
              <a:rPr spc="135" dirty="0"/>
              <a:t>your  </a:t>
            </a:r>
            <a:r>
              <a:rPr spc="110" dirty="0"/>
              <a:t>professor </a:t>
            </a:r>
            <a:r>
              <a:rPr spc="95" dirty="0"/>
              <a:t>offers </a:t>
            </a:r>
            <a:r>
              <a:rPr spc="114" dirty="0"/>
              <a:t>office</a:t>
            </a:r>
            <a:r>
              <a:rPr spc="-95" dirty="0"/>
              <a:t> </a:t>
            </a:r>
            <a:r>
              <a:rPr spc="90" dirty="0"/>
              <a:t>hours.</a:t>
            </a:r>
          </a:p>
          <a:p>
            <a:pPr marL="12700" marR="306705">
              <a:lnSpc>
                <a:spcPct val="114300"/>
              </a:lnSpc>
            </a:pPr>
            <a:r>
              <a:rPr spc="90" dirty="0"/>
              <a:t>Office </a:t>
            </a:r>
            <a:r>
              <a:rPr spc="125" dirty="0"/>
              <a:t>hours </a:t>
            </a:r>
            <a:r>
              <a:rPr spc="135" dirty="0"/>
              <a:t>are </a:t>
            </a:r>
            <a:r>
              <a:rPr spc="155" dirty="0"/>
              <a:t>great </a:t>
            </a:r>
            <a:r>
              <a:rPr spc="110" dirty="0"/>
              <a:t>for </a:t>
            </a:r>
            <a:r>
              <a:rPr spc="135" dirty="0"/>
              <a:t>asking  </a:t>
            </a:r>
            <a:r>
              <a:rPr spc="125" dirty="0"/>
              <a:t>questions </a:t>
            </a:r>
            <a:r>
              <a:rPr spc="135" dirty="0"/>
              <a:t>related </a:t>
            </a:r>
            <a:r>
              <a:rPr spc="155" dirty="0"/>
              <a:t>to </a:t>
            </a:r>
            <a:r>
              <a:rPr spc="114" dirty="0"/>
              <a:t>class</a:t>
            </a:r>
            <a:r>
              <a:rPr spc="-240" dirty="0"/>
              <a:t> </a:t>
            </a:r>
            <a:r>
              <a:rPr spc="114" dirty="0"/>
              <a:t>content,  </a:t>
            </a:r>
            <a:r>
              <a:rPr spc="135" dirty="0"/>
              <a:t>asking </a:t>
            </a:r>
            <a:r>
              <a:rPr spc="110" dirty="0"/>
              <a:t>for</a:t>
            </a:r>
            <a:r>
              <a:rPr spc="-60" dirty="0"/>
              <a:t> </a:t>
            </a:r>
            <a:r>
              <a:rPr spc="150" dirty="0"/>
              <a:t>study</a:t>
            </a:r>
          </a:p>
          <a:p>
            <a:pPr marL="12700" marR="649605">
              <a:lnSpc>
                <a:spcPct val="114300"/>
              </a:lnSpc>
            </a:pPr>
            <a:r>
              <a:rPr spc="105" dirty="0"/>
              <a:t>strategies. </a:t>
            </a:r>
            <a:r>
              <a:rPr spc="65" dirty="0"/>
              <a:t>You </a:t>
            </a:r>
            <a:r>
              <a:rPr spc="185" dirty="0"/>
              <a:t>can </a:t>
            </a:r>
            <a:r>
              <a:rPr spc="120" dirty="0"/>
              <a:t>also </a:t>
            </a:r>
            <a:r>
              <a:rPr spc="145" dirty="0"/>
              <a:t>build</a:t>
            </a:r>
            <a:r>
              <a:rPr spc="-290" dirty="0"/>
              <a:t> </a:t>
            </a:r>
            <a:r>
              <a:rPr spc="220" dirty="0"/>
              <a:t>a  </a:t>
            </a:r>
            <a:r>
              <a:rPr spc="125" dirty="0"/>
              <a:t>relationship </a:t>
            </a:r>
            <a:r>
              <a:rPr spc="145" dirty="0"/>
              <a:t>with</a:t>
            </a:r>
            <a:r>
              <a:rPr spc="-50" dirty="0"/>
              <a:t> </a:t>
            </a:r>
            <a:r>
              <a:rPr spc="135" dirty="0"/>
              <a:t>your</a:t>
            </a:r>
          </a:p>
          <a:p>
            <a:pPr marL="12700" marR="5080">
              <a:lnSpc>
                <a:spcPct val="114300"/>
              </a:lnSpc>
            </a:pPr>
            <a:r>
              <a:rPr spc="110" dirty="0"/>
              <a:t>professor</a:t>
            </a:r>
            <a:r>
              <a:rPr spc="30" dirty="0"/>
              <a:t> </a:t>
            </a:r>
            <a:r>
              <a:rPr spc="200" dirty="0"/>
              <a:t>and</a:t>
            </a:r>
            <a:r>
              <a:rPr spc="30" dirty="0"/>
              <a:t> </a:t>
            </a:r>
            <a:r>
              <a:rPr spc="130" dirty="0"/>
              <a:t>learn</a:t>
            </a:r>
            <a:r>
              <a:rPr spc="30" dirty="0"/>
              <a:t> </a:t>
            </a:r>
            <a:r>
              <a:rPr spc="175" dirty="0"/>
              <a:t>more</a:t>
            </a:r>
            <a:r>
              <a:rPr spc="30" dirty="0"/>
              <a:t> </a:t>
            </a:r>
            <a:r>
              <a:rPr spc="180" dirty="0"/>
              <a:t>about</a:t>
            </a:r>
            <a:r>
              <a:rPr spc="30" dirty="0"/>
              <a:t> </a:t>
            </a:r>
            <a:r>
              <a:rPr spc="120" dirty="0"/>
              <a:t>their  </a:t>
            </a:r>
            <a:r>
              <a:rPr spc="125" dirty="0"/>
              <a:t>research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100" dirty="0"/>
              <a:t>career.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8493" y="6968624"/>
            <a:ext cx="3302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65" dirty="0">
                <a:solidFill>
                  <a:srgbClr val="FFFFFF"/>
                </a:solidFill>
                <a:latin typeface="Arial"/>
                <a:cs typeface="Arial"/>
              </a:rPr>
              <a:t>Tips </a:t>
            </a:r>
            <a:r>
              <a:rPr sz="1800" b="1" spc="1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lang="en-US" b="1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160" dirty="0">
                <a:solidFill>
                  <a:srgbClr val="FFFFFF"/>
                </a:solidFill>
                <a:latin typeface="Arial"/>
                <a:cs typeface="Arial"/>
              </a:rPr>
              <a:t>Math</a:t>
            </a:r>
            <a:r>
              <a:rPr sz="1800" b="1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135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800" b="1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393" y="7242943"/>
            <a:ext cx="5712460" cy="1937453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50800" marR="1464310">
              <a:lnSpc>
                <a:spcPct val="114599"/>
              </a:lnSpc>
            </a:pP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Take </a:t>
            </a:r>
            <a:r>
              <a:rPr sz="1800" spc="185" dirty="0">
                <a:solidFill>
                  <a:srgbClr val="FFFFFF"/>
                </a:solidFill>
                <a:latin typeface="Arial"/>
                <a:cs typeface="Arial"/>
              </a:rPr>
              <a:t>advantage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800" spc="14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800"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800" spc="-1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</a:t>
            </a:r>
            <a:r>
              <a:rPr lang="en-US" sz="1800" spc="4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800" spc="-22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REE  </a:t>
            </a:r>
            <a:r>
              <a:rPr sz="1800" spc="1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tutorin</a:t>
            </a:r>
            <a:r>
              <a:rPr sz="1800" spc="150" dirty="0">
                <a:solidFill>
                  <a:srgbClr val="FFFFFF"/>
                </a:solidFill>
                <a:latin typeface="Arial"/>
                <a:cs typeface="Arial"/>
              </a:rPr>
              <a:t>g  </a:t>
            </a:r>
            <a:r>
              <a:rPr sz="1800" spc="190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1800" spc="14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lang="en-US" sz="1800" spc="16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tutoring lab </a:t>
            </a:r>
            <a:r>
              <a:rPr lang="en-US" sz="1800" spc="160" dirty="0">
                <a:solidFill>
                  <a:srgbClr val="FFFFFF"/>
                </a:solidFill>
                <a:latin typeface="Arial"/>
                <a:cs typeface="Arial"/>
              </a:rPr>
              <a:t>and/or the </a:t>
            </a:r>
            <a:r>
              <a:rPr lang="en-US" sz="1800" spc="16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student success center</a:t>
            </a:r>
            <a:r>
              <a:rPr lang="en-US" sz="1800" spc="160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</a:p>
          <a:p>
            <a:pPr marL="50800" marR="1464310">
              <a:lnSpc>
                <a:spcPct val="114599"/>
              </a:lnSpc>
            </a:pPr>
            <a:endParaRPr sz="1800" dirty="0">
              <a:latin typeface="Arial"/>
              <a:cs typeface="Arial"/>
            </a:endParaRPr>
          </a:p>
          <a:p>
            <a:pPr marL="50800" marR="1372870">
              <a:lnSpc>
                <a:spcPct val="114599"/>
              </a:lnSpc>
            </a:pPr>
            <a:r>
              <a:rPr sz="1800" spc="105" dirty="0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r>
              <a:rPr sz="18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55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8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35" dirty="0">
                <a:solidFill>
                  <a:srgbClr val="FFFFFF"/>
                </a:solidFill>
                <a:latin typeface="Arial"/>
                <a:cs typeface="Arial"/>
              </a:rPr>
              <a:t>deadlines</a:t>
            </a:r>
            <a:r>
              <a:rPr sz="18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25" dirty="0">
                <a:solidFill>
                  <a:srgbClr val="FFFFFF"/>
                </a:solidFill>
                <a:latin typeface="Arial"/>
                <a:cs typeface="Arial"/>
              </a:rPr>
              <a:t>early</a:t>
            </a:r>
            <a:r>
              <a:rPr sz="18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so</a:t>
            </a:r>
            <a:r>
              <a:rPr sz="18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8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55" dirty="0">
                <a:solidFill>
                  <a:srgbClr val="FFFFFF"/>
                </a:solidFill>
                <a:latin typeface="Arial"/>
                <a:cs typeface="Arial"/>
              </a:rPr>
              <a:t>have  </a:t>
            </a:r>
            <a:r>
              <a:rPr sz="1800" spc="145" dirty="0">
                <a:solidFill>
                  <a:srgbClr val="FFFFFF"/>
                </a:solidFill>
                <a:latin typeface="Arial"/>
                <a:cs typeface="Arial"/>
              </a:rPr>
              <a:t>plenty</a:t>
            </a:r>
            <a:r>
              <a:rPr sz="1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8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5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25" dirty="0">
                <a:solidFill>
                  <a:srgbClr val="FFFFFF"/>
                </a:solidFill>
                <a:latin typeface="Arial"/>
                <a:cs typeface="Arial"/>
              </a:rPr>
              <a:t>ask</a:t>
            </a:r>
            <a:r>
              <a:rPr sz="1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10" dirty="0">
                <a:solidFill>
                  <a:srgbClr val="FFFFFF"/>
                </a:solidFill>
                <a:latin typeface="Arial"/>
                <a:cs typeface="Arial"/>
              </a:rPr>
              <a:t>questions.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8185" y="36025"/>
            <a:ext cx="3199130" cy="5997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58140">
              <a:lnSpc>
                <a:spcPct val="117900"/>
              </a:lnSpc>
              <a:spcBef>
                <a:spcPts val="95"/>
              </a:spcBef>
            </a:pP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Note </a:t>
            </a: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Taking </a:t>
            </a:r>
            <a:r>
              <a:rPr sz="1750" spc="65" dirty="0">
                <a:solidFill>
                  <a:srgbClr val="FFFFFF"/>
                </a:solidFill>
                <a:latin typeface="Arial"/>
                <a:cs typeface="Arial"/>
              </a:rPr>
              <a:t>Tips:  </a:t>
            </a:r>
            <a:r>
              <a:rPr sz="1750" spc="85" dirty="0">
                <a:solidFill>
                  <a:srgbClr val="FFFFFF"/>
                </a:solidFill>
                <a:latin typeface="Arial"/>
                <a:cs typeface="Arial"/>
              </a:rPr>
              <a:t>Preview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sz="175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1750" spc="15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lecture </a:t>
            </a:r>
            <a:r>
              <a:rPr sz="1750" spc="204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read 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over </a:t>
            </a:r>
            <a:r>
              <a:rPr sz="1750" spc="170" dirty="0">
                <a:solidFill>
                  <a:srgbClr val="FFFFFF"/>
                </a:solidFill>
                <a:latin typeface="Arial"/>
                <a:cs typeface="Arial"/>
              </a:rPr>
              <a:t>past</a:t>
            </a:r>
            <a:r>
              <a:rPr sz="175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95" dirty="0">
                <a:solidFill>
                  <a:srgbClr val="FFFFFF"/>
                </a:solidFill>
                <a:latin typeface="Arial"/>
                <a:cs typeface="Arial"/>
              </a:rPr>
              <a:t>notes.</a:t>
            </a:r>
            <a:endParaRPr sz="1750" dirty="0">
              <a:latin typeface="Arial"/>
              <a:cs typeface="Arial"/>
            </a:endParaRPr>
          </a:p>
          <a:p>
            <a:pPr marL="12700" marR="226695">
              <a:lnSpc>
                <a:spcPct val="117900"/>
              </a:lnSpc>
            </a:pPr>
            <a:r>
              <a:rPr sz="1750" spc="75" dirty="0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write </a:t>
            </a:r>
            <a:r>
              <a:rPr sz="1750" spc="180" dirty="0">
                <a:solidFill>
                  <a:srgbClr val="FFFFFF"/>
                </a:solidFill>
                <a:latin typeface="Arial"/>
                <a:cs typeface="Arial"/>
              </a:rPr>
              <a:t>down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every  </a:t>
            </a:r>
            <a:r>
              <a:rPr sz="1750" spc="165" dirty="0">
                <a:solidFill>
                  <a:srgbClr val="FFFFFF"/>
                </a:solidFill>
                <a:latin typeface="Arial"/>
                <a:cs typeface="Arial"/>
              </a:rPr>
              <a:t>word</a:t>
            </a:r>
            <a:r>
              <a:rPr sz="175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275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sz="175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record</a:t>
            </a:r>
            <a:r>
              <a:rPr sz="175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210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175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ideas  </a:t>
            </a:r>
            <a:r>
              <a:rPr sz="1750" spc="204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750" spc="145" dirty="0">
                <a:solidFill>
                  <a:srgbClr val="FFFFFF"/>
                </a:solidFill>
                <a:latin typeface="Arial"/>
                <a:cs typeface="Arial"/>
              </a:rPr>
              <a:t>things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75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professor 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repeats </a:t>
            </a:r>
            <a:r>
              <a:rPr sz="1750" spc="14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7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noteworthy.</a:t>
            </a:r>
            <a:endParaRPr sz="1750" dirty="0">
              <a:latin typeface="Arial"/>
              <a:cs typeface="Arial"/>
            </a:endParaRPr>
          </a:p>
          <a:p>
            <a:pPr marL="12700" marR="269875">
              <a:lnSpc>
                <a:spcPct val="117900"/>
              </a:lnSpc>
            </a:pP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Write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notes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bullets</a:t>
            </a:r>
            <a:r>
              <a:rPr sz="175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204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1750" spc="100" dirty="0">
                <a:solidFill>
                  <a:srgbClr val="FFFFFF"/>
                </a:solidFill>
                <a:latin typeface="Arial"/>
                <a:cs typeface="Arial"/>
              </a:rPr>
              <a:t>phrases, </a:t>
            </a: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750" spc="155" dirty="0">
                <a:solidFill>
                  <a:srgbClr val="FFFFFF"/>
                </a:solidFill>
                <a:latin typeface="Arial"/>
                <a:cs typeface="Arial"/>
              </a:rPr>
              <a:t>symbols  </a:t>
            </a:r>
            <a:r>
              <a:rPr sz="1750" spc="20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7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abbreviations.</a:t>
            </a:r>
            <a:endParaRPr sz="1750" dirty="0">
              <a:latin typeface="Arial"/>
              <a:cs typeface="Arial"/>
            </a:endParaRPr>
          </a:p>
          <a:p>
            <a:pPr marL="12700" marR="5080">
              <a:lnSpc>
                <a:spcPct val="117900"/>
              </a:lnSpc>
            </a:pPr>
            <a:r>
              <a:rPr sz="1750" spc="100" dirty="0">
                <a:solidFill>
                  <a:srgbClr val="FFFFFF"/>
                </a:solidFill>
                <a:latin typeface="Arial"/>
                <a:cs typeface="Arial"/>
              </a:rPr>
              <a:t>Record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questions </a:t>
            </a:r>
            <a:r>
              <a:rPr sz="1750" spc="204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thoughts </a:t>
            </a:r>
            <a:r>
              <a:rPr sz="1750" spc="18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are  </a:t>
            </a:r>
            <a:r>
              <a:rPr sz="1750" spc="145" dirty="0">
                <a:solidFill>
                  <a:srgbClr val="FFFFFF"/>
                </a:solidFill>
                <a:latin typeface="Arial"/>
                <a:cs typeface="Arial"/>
              </a:rPr>
              <a:t>confusing </a:t>
            </a: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so </a:t>
            </a:r>
            <a:r>
              <a:rPr sz="1750" spc="155" dirty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sz="1750" spc="190" dirty="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sz="1750" spc="-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follow  </a:t>
            </a:r>
            <a:r>
              <a:rPr sz="1750" spc="195" dirty="0">
                <a:solidFill>
                  <a:srgbClr val="FFFFFF"/>
                </a:solidFill>
                <a:latin typeface="Arial"/>
                <a:cs typeface="Arial"/>
              </a:rPr>
              <a:t>up </a:t>
            </a:r>
            <a:r>
              <a:rPr sz="1750" spc="15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75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endParaRPr sz="1750" dirty="0">
              <a:latin typeface="Arial"/>
              <a:cs typeface="Arial"/>
            </a:endParaRPr>
          </a:p>
          <a:p>
            <a:pPr marL="12700" marR="143510">
              <a:lnSpc>
                <a:spcPct val="117900"/>
              </a:lnSpc>
            </a:pP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professor </a:t>
            </a:r>
            <a:r>
              <a:rPr sz="1750" spc="19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office </a:t>
            </a:r>
            <a:r>
              <a:rPr sz="1750" spc="95" dirty="0">
                <a:solidFill>
                  <a:srgbClr val="FFFFFF"/>
                </a:solidFill>
                <a:latin typeface="Arial"/>
                <a:cs typeface="Arial"/>
              </a:rPr>
              <a:t>hours.  </a:t>
            </a:r>
            <a:r>
              <a:rPr sz="1750" spc="55" dirty="0">
                <a:solidFill>
                  <a:srgbClr val="FFFFFF"/>
                </a:solidFill>
                <a:latin typeface="Arial"/>
                <a:cs typeface="Arial"/>
              </a:rPr>
              <a:t>Try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using </a:t>
            </a:r>
            <a:r>
              <a:rPr sz="1750" u="heavy" spc="-12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</a:t>
            </a:r>
            <a:r>
              <a:rPr sz="1750" spc="880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 </a:t>
            </a:r>
            <a:r>
              <a:rPr sz="1750" u="heavy" spc="1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ornell </a:t>
            </a:r>
            <a:r>
              <a:rPr sz="1750" u="heavy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Notes</a:t>
            </a:r>
            <a:r>
              <a:rPr sz="1750" spc="6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75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9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17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750" u="heavy" spc="-4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sz="1750" u="heavy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outline</a:t>
            </a:r>
            <a:r>
              <a:rPr sz="1750" spc="95" dirty="0">
                <a:solidFill>
                  <a:srgbClr val="FFFFFF"/>
                </a:solidFill>
                <a:latin typeface="Arial"/>
                <a:cs typeface="Arial"/>
                <a:hlinkClick r:id="rId5"/>
              </a:rPr>
              <a:t>, </a:t>
            </a: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flowcharts,</a:t>
            </a:r>
            <a:r>
              <a:rPr sz="17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endParaRPr sz="17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750" u="heavy" spc="-4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6"/>
              </a:rPr>
              <a:t> </a:t>
            </a:r>
            <a:r>
              <a:rPr sz="1750" u="heavy" spc="1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conce</a:t>
            </a:r>
            <a:r>
              <a:rPr sz="1750" spc="170" dirty="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pt</a:t>
            </a:r>
            <a:r>
              <a:rPr sz="1750" spc="35" dirty="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maps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78185" y="6052777"/>
            <a:ext cx="213169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Check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out </a:t>
            </a:r>
            <a:r>
              <a:rPr sz="1750" spc="1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75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-35" dirty="0">
                <a:solidFill>
                  <a:srgbClr val="FFFFFF"/>
                </a:solidFill>
                <a:latin typeface="Arial"/>
                <a:cs typeface="Arial"/>
                <a:hlinkClick r:id="rId7"/>
              </a:rPr>
              <a:t>SSC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78185" y="6322526"/>
            <a:ext cx="3011805" cy="619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900"/>
              </a:lnSpc>
              <a:spcBef>
                <a:spcPts val="95"/>
              </a:spcBef>
            </a:pPr>
            <a:r>
              <a:rPr sz="1750" u="heavy" spc="-4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8"/>
              </a:rPr>
              <a:t> </a:t>
            </a:r>
            <a:r>
              <a:rPr sz="1750" u="heavy" spc="1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/>
              </a:rPr>
              <a:t>worksho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  <a:hlinkClick r:id="rId8"/>
              </a:rPr>
              <a:t>p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Reading</a:t>
            </a:r>
            <a:r>
              <a:rPr sz="175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204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1750" spc="145" dirty="0">
                <a:solidFill>
                  <a:srgbClr val="FFFFFF"/>
                </a:solidFill>
                <a:latin typeface="Arial"/>
                <a:cs typeface="Arial"/>
              </a:rPr>
              <a:t>Note-Taking</a:t>
            </a:r>
            <a:r>
              <a:rPr sz="17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78185" y="6995752"/>
            <a:ext cx="237045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spc="150" dirty="0">
                <a:solidFill>
                  <a:srgbClr val="FFFFFF"/>
                </a:solidFill>
                <a:latin typeface="Arial"/>
                <a:cs typeface="Arial"/>
              </a:rPr>
              <a:t>Comprehension</a:t>
            </a:r>
            <a:endParaRPr sz="1750" dirty="0">
              <a:latin typeface="Arial"/>
              <a:cs typeface="Arial"/>
            </a:endParaRPr>
          </a:p>
        </p:txBody>
      </p:sp>
      <p:pic>
        <p:nvPicPr>
          <p:cNvPr id="20" name="Picture 19" descr="A logo for a college of science: psychology department">
            <a:extLst>
              <a:ext uri="{FF2B5EF4-FFF2-40B4-BE49-F238E27FC236}">
                <a16:creationId xmlns:a16="http://schemas.microsoft.com/office/drawing/2014/main" id="{E7219A02-D664-AF3F-540F-3854910DE8D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933" y="7871467"/>
            <a:ext cx="2915057" cy="20481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23EDF8A-9E4D-4D07-C773-22C43463D2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309" y="-643890"/>
            <a:ext cx="3401060" cy="643890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Page Two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40145" y="62159"/>
            <a:ext cx="4077335" cy="31686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1750" b="1" spc="25" dirty="0">
                <a:solidFill>
                  <a:srgbClr val="861F40"/>
                </a:solidFill>
                <a:latin typeface="Tahoma"/>
                <a:cs typeface="Tahoma"/>
              </a:rPr>
              <a:t>Tips </a:t>
            </a:r>
            <a:r>
              <a:rPr sz="1750" b="1" spc="-25" dirty="0">
                <a:solidFill>
                  <a:srgbClr val="861F40"/>
                </a:solidFill>
                <a:latin typeface="Tahoma"/>
                <a:cs typeface="Tahoma"/>
              </a:rPr>
              <a:t>for </a:t>
            </a:r>
            <a:r>
              <a:rPr sz="1750" b="1" spc="40" dirty="0">
                <a:solidFill>
                  <a:srgbClr val="861F40"/>
                </a:solidFill>
                <a:latin typeface="Tahoma"/>
                <a:cs typeface="Tahoma"/>
              </a:rPr>
              <a:t>Studying </a:t>
            </a:r>
            <a:r>
              <a:rPr sz="1750" b="1" spc="-10" dirty="0">
                <a:solidFill>
                  <a:srgbClr val="861F40"/>
                </a:solidFill>
                <a:latin typeface="Tahoma"/>
                <a:cs typeface="Tahoma"/>
              </a:rPr>
              <a:t>Effectively:</a:t>
            </a:r>
            <a:endParaRPr sz="1750">
              <a:latin typeface="Tahoma"/>
              <a:cs typeface="Tahoma"/>
            </a:endParaRPr>
          </a:p>
          <a:p>
            <a:pPr marL="12700" marR="5080">
              <a:lnSpc>
                <a:spcPct val="117900"/>
              </a:lnSpc>
            </a:pP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Go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back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04" dirty="0">
                <a:solidFill>
                  <a:srgbClr val="861F40"/>
                </a:solidFill>
                <a:latin typeface="Arial"/>
                <a:cs typeface="Arial"/>
              </a:rPr>
              <a:t>and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read/review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the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notes 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that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took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from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classes  </a:t>
            </a:r>
            <a:r>
              <a:rPr sz="1750" spc="170" dirty="0">
                <a:solidFill>
                  <a:srgbClr val="861F40"/>
                </a:solidFill>
                <a:latin typeface="Arial"/>
                <a:cs typeface="Arial"/>
              </a:rPr>
              <a:t>each </a:t>
            </a:r>
            <a:r>
              <a:rPr sz="1750" spc="195" dirty="0">
                <a:solidFill>
                  <a:srgbClr val="861F40"/>
                </a:solidFill>
                <a:latin typeface="Arial"/>
                <a:cs typeface="Arial"/>
              </a:rPr>
              <a:t>day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before </a:t>
            </a:r>
            <a:r>
              <a:rPr sz="1750" spc="185" dirty="0">
                <a:solidFill>
                  <a:srgbClr val="861F40"/>
                </a:solidFill>
                <a:latin typeface="Arial"/>
                <a:cs typeface="Arial"/>
              </a:rPr>
              <a:t>bed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or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when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you 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have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05" dirty="0">
                <a:solidFill>
                  <a:srgbClr val="861F40"/>
                </a:solidFill>
                <a:latin typeface="Arial"/>
                <a:cs typeface="Arial"/>
              </a:rPr>
              <a:t>free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time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sitting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on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the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bus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or 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waiting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for</a:t>
            </a:r>
            <a:r>
              <a:rPr sz="1750" spc="-8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861F40"/>
                </a:solidFill>
                <a:latin typeface="Arial"/>
                <a:cs typeface="Arial"/>
              </a:rPr>
              <a:t>class.</a:t>
            </a:r>
            <a:endParaRPr sz="1750">
              <a:latin typeface="Arial"/>
              <a:cs typeface="Arial"/>
            </a:endParaRPr>
          </a:p>
          <a:p>
            <a:pPr marL="12700" marR="313690">
              <a:lnSpc>
                <a:spcPct val="117900"/>
              </a:lnSpc>
            </a:pP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Don’t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wait to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study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until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the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few  </a:t>
            </a:r>
            <a:r>
              <a:rPr sz="1750" spc="165" dirty="0">
                <a:solidFill>
                  <a:srgbClr val="861F40"/>
                </a:solidFill>
                <a:latin typeface="Arial"/>
                <a:cs typeface="Arial"/>
              </a:rPr>
              <a:t>days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before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the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exam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75" dirty="0">
                <a:solidFill>
                  <a:srgbClr val="861F40"/>
                </a:solidFill>
                <a:latin typeface="Arial"/>
                <a:cs typeface="Arial"/>
              </a:rPr>
              <a:t>–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begin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95" dirty="0">
                <a:solidFill>
                  <a:srgbClr val="861F40"/>
                </a:solidFill>
                <a:latin typeface="Arial"/>
                <a:cs typeface="Arial"/>
              </a:rPr>
              <a:t>at 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least </a:t>
            </a:r>
            <a:r>
              <a:rPr sz="1750" spc="225" dirty="0">
                <a:solidFill>
                  <a:srgbClr val="861F40"/>
                </a:solidFill>
                <a:latin typeface="Arial"/>
                <a:cs typeface="Arial"/>
              </a:rPr>
              <a:t>a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week before </a:t>
            </a:r>
            <a:r>
              <a:rPr sz="1750" spc="195" dirty="0">
                <a:solidFill>
                  <a:srgbClr val="861F40"/>
                </a:solidFill>
                <a:latin typeface="Arial"/>
                <a:cs typeface="Arial"/>
              </a:rPr>
              <a:t>an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exam  </a:t>
            </a:r>
            <a:r>
              <a:rPr sz="1750" spc="165" dirty="0">
                <a:solidFill>
                  <a:srgbClr val="861F40"/>
                </a:solidFill>
                <a:latin typeface="Arial"/>
                <a:cs typeface="Arial"/>
              </a:rPr>
              <a:t>dedicating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time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on</a:t>
            </a:r>
            <a:r>
              <a:rPr sz="1750" spc="-2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861F40"/>
                </a:solidFill>
                <a:latin typeface="Arial"/>
                <a:cs typeface="Arial"/>
              </a:rPr>
              <a:t>this.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0145" y="3249985"/>
            <a:ext cx="3867150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Find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your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ideal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study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spot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with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no</a:t>
            </a:r>
            <a:endParaRPr sz="17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4745" y="3564310"/>
            <a:ext cx="723709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4342130" algn="l"/>
              </a:tabLst>
            </a:pP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distractions </a:t>
            </a:r>
            <a:r>
              <a:rPr sz="1750" spc="229" dirty="0">
                <a:solidFill>
                  <a:srgbClr val="861F40"/>
                </a:solidFill>
                <a:latin typeface="Arial"/>
                <a:cs typeface="Arial"/>
              </a:rPr>
              <a:t>(put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your</a:t>
            </a:r>
            <a:r>
              <a:rPr sz="1750" spc="-22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5" dirty="0">
                <a:solidFill>
                  <a:srgbClr val="861F40"/>
                </a:solidFill>
                <a:latin typeface="Arial"/>
                <a:cs typeface="Arial"/>
              </a:rPr>
              <a:t>phone</a:t>
            </a:r>
            <a:r>
              <a:rPr sz="1750" spc="5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29" dirty="0">
                <a:solidFill>
                  <a:srgbClr val="861F40"/>
                </a:solidFill>
                <a:latin typeface="Arial"/>
                <a:cs typeface="Arial"/>
              </a:rPr>
              <a:t>away)	</a:t>
            </a:r>
            <a:r>
              <a:rPr sz="2625" spc="150" baseline="57142" dirty="0">
                <a:solidFill>
                  <a:srgbClr val="861F40"/>
                </a:solidFill>
                <a:latin typeface="Arial"/>
                <a:cs typeface="Arial"/>
              </a:rPr>
              <a:t>reserve </a:t>
            </a:r>
            <a:r>
              <a:rPr sz="2625" spc="240" baseline="57142" dirty="0">
                <a:solidFill>
                  <a:srgbClr val="861F40"/>
                </a:solidFill>
                <a:latin typeface="Arial"/>
                <a:cs typeface="Arial"/>
              </a:rPr>
              <a:t>rooms </a:t>
            </a:r>
            <a:r>
              <a:rPr sz="2625" spc="165" baseline="57142" dirty="0">
                <a:solidFill>
                  <a:srgbClr val="861F40"/>
                </a:solidFill>
                <a:latin typeface="Arial"/>
                <a:cs typeface="Arial"/>
              </a:rPr>
              <a:t>for</a:t>
            </a:r>
            <a:r>
              <a:rPr sz="2625" spc="-284" baseline="57142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2625" spc="217" baseline="57142" dirty="0">
                <a:solidFill>
                  <a:srgbClr val="861F40"/>
                </a:solidFill>
                <a:latin typeface="Arial"/>
                <a:cs typeface="Arial"/>
              </a:rPr>
              <a:t>groups</a:t>
            </a:r>
            <a:endParaRPr sz="2625" baseline="57142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145" y="3834058"/>
            <a:ext cx="4061460" cy="968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900"/>
              </a:lnSpc>
              <a:spcBef>
                <a:spcPts val="95"/>
              </a:spcBef>
            </a:pP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Reward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yourself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with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short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study 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breaks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85" dirty="0">
                <a:solidFill>
                  <a:srgbClr val="861F40"/>
                </a:solidFill>
                <a:latin typeface="Arial"/>
                <a:cs typeface="Arial"/>
              </a:rPr>
              <a:t>by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taking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25" dirty="0">
                <a:solidFill>
                  <a:srgbClr val="861F40"/>
                </a:solidFill>
                <a:latin typeface="Arial"/>
                <a:cs typeface="Arial"/>
              </a:rPr>
              <a:t>a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walk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or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eating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25" dirty="0">
                <a:solidFill>
                  <a:srgbClr val="861F40"/>
                </a:solidFill>
                <a:latin typeface="Arial"/>
                <a:cs typeface="Arial"/>
              </a:rPr>
              <a:t>a 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snack.</a:t>
            </a:r>
            <a:endParaRPr sz="17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0145" y="4821610"/>
            <a:ext cx="403542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spc="55" dirty="0">
                <a:solidFill>
                  <a:srgbClr val="861F40"/>
                </a:solidFill>
                <a:latin typeface="Arial"/>
                <a:cs typeface="Arial"/>
              </a:rPr>
              <a:t>Utilize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different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techniques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to</a:t>
            </a:r>
            <a:r>
              <a:rPr sz="1750" spc="-20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study</a:t>
            </a:r>
            <a:endParaRPr sz="17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2400" y="5129649"/>
            <a:ext cx="6654800" cy="28469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4342130" algn="l"/>
              </a:tabLst>
            </a:pP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for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different</a:t>
            </a:r>
            <a:r>
              <a:rPr sz="175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subjects</a:t>
            </a:r>
            <a:r>
              <a:rPr sz="1750" spc="5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85" dirty="0">
                <a:solidFill>
                  <a:srgbClr val="861F40"/>
                </a:solidFill>
                <a:latin typeface="Arial"/>
                <a:cs typeface="Arial"/>
              </a:rPr>
              <a:t>(</a:t>
            </a:r>
            <a:r>
              <a:rPr sz="1750" spc="185" dirty="0" err="1">
                <a:solidFill>
                  <a:srgbClr val="861F40"/>
                </a:solidFill>
                <a:latin typeface="Arial"/>
                <a:cs typeface="Arial"/>
              </a:rPr>
              <a:t>math:practice</a:t>
            </a:r>
            <a:endParaRPr sz="2700" baseline="30864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0145" y="5405683"/>
            <a:ext cx="4007485" cy="22256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problems, </a:t>
            </a: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History:</a:t>
            </a:r>
            <a:r>
              <a:rPr sz="1750" spc="-6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flashcards).</a:t>
            </a:r>
            <a:endParaRPr sz="1750">
              <a:latin typeface="Arial"/>
              <a:cs typeface="Arial"/>
            </a:endParaRPr>
          </a:p>
          <a:p>
            <a:pPr marL="12700" marR="5080">
              <a:lnSpc>
                <a:spcPct val="117900"/>
              </a:lnSpc>
            </a:pP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Go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to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professor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office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hours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early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861F40"/>
                </a:solidFill>
                <a:latin typeface="Arial"/>
                <a:cs typeface="Arial"/>
              </a:rPr>
              <a:t>if 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have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questions </a:t>
            </a:r>
            <a:r>
              <a:rPr sz="1750" spc="185" dirty="0">
                <a:solidFill>
                  <a:srgbClr val="861F40"/>
                </a:solidFill>
                <a:latin typeface="Arial"/>
                <a:cs typeface="Arial"/>
              </a:rPr>
              <a:t>about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the  </a:t>
            </a:r>
            <a:r>
              <a:rPr sz="1750" spc="165" dirty="0">
                <a:solidFill>
                  <a:srgbClr val="861F40"/>
                </a:solidFill>
                <a:latin typeface="Arial"/>
                <a:cs typeface="Arial"/>
              </a:rPr>
              <a:t>course/material</a:t>
            </a:r>
            <a:endParaRPr sz="1750">
              <a:latin typeface="Arial"/>
              <a:cs typeface="Arial"/>
            </a:endParaRPr>
          </a:p>
          <a:p>
            <a:pPr marL="12700" marR="73660">
              <a:lnSpc>
                <a:spcPct val="117900"/>
              </a:lnSpc>
            </a:pP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Get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plenty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of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sleep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before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your 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exam.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Avoid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procrastinating 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&amp;</a:t>
            </a:r>
            <a:r>
              <a:rPr sz="1750" spc="-27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04" dirty="0">
                <a:solidFill>
                  <a:srgbClr val="861F40"/>
                </a:solidFill>
                <a:latin typeface="Arial"/>
                <a:cs typeface="Arial"/>
              </a:rPr>
              <a:t>all- 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nighters.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44235" y="0"/>
            <a:ext cx="2965450" cy="307340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Ideal Study</a:t>
            </a:r>
            <a:r>
              <a:rPr sz="1750" spc="-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Spaces</a:t>
            </a:r>
            <a:endParaRPr sz="1750">
              <a:latin typeface="Arial"/>
              <a:cs typeface="Arial"/>
            </a:endParaRPr>
          </a:p>
          <a:p>
            <a:pPr marL="12700" marR="217804">
              <a:lnSpc>
                <a:spcPct val="114300"/>
              </a:lnSpc>
            </a:pP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On </a:t>
            </a:r>
            <a:r>
              <a:rPr sz="1750" spc="175" dirty="0">
                <a:solidFill>
                  <a:srgbClr val="861F40"/>
                </a:solidFill>
                <a:latin typeface="Arial"/>
                <a:cs typeface="Arial"/>
              </a:rPr>
              <a:t>campus: </a:t>
            </a:r>
            <a:r>
              <a:rPr sz="1750" spc="100" dirty="0">
                <a:solidFill>
                  <a:srgbClr val="861F40"/>
                </a:solidFill>
                <a:latin typeface="Arial"/>
                <a:cs typeface="Arial"/>
              </a:rPr>
              <a:t>Torgerson  </a:t>
            </a:r>
            <a:r>
              <a:rPr sz="1750" spc="70" dirty="0">
                <a:solidFill>
                  <a:srgbClr val="861F40"/>
                </a:solidFill>
                <a:latin typeface="Arial"/>
                <a:cs typeface="Arial"/>
              </a:rPr>
              <a:t>Bridge, </a:t>
            </a:r>
            <a:r>
              <a:rPr sz="1750" spc="170" dirty="0">
                <a:solidFill>
                  <a:srgbClr val="861F40"/>
                </a:solidFill>
                <a:latin typeface="Arial"/>
                <a:cs typeface="Arial"/>
              </a:rPr>
              <a:t>Newman</a:t>
            </a:r>
            <a:r>
              <a:rPr sz="1750" spc="-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861F40"/>
                </a:solidFill>
                <a:latin typeface="Arial"/>
                <a:cs typeface="Arial"/>
              </a:rPr>
              <a:t>Library,  </a:t>
            </a:r>
            <a:r>
              <a:rPr sz="1750" spc="85" dirty="0">
                <a:solidFill>
                  <a:srgbClr val="861F40"/>
                </a:solidFill>
                <a:latin typeface="Arial"/>
                <a:cs typeface="Arial"/>
              </a:rPr>
              <a:t>Squires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Student </a:t>
            </a:r>
            <a:r>
              <a:rPr sz="1750" spc="85" dirty="0">
                <a:solidFill>
                  <a:srgbClr val="861F40"/>
                </a:solidFill>
                <a:latin typeface="Arial"/>
                <a:cs typeface="Arial"/>
              </a:rPr>
              <a:t>Center,  </a:t>
            </a:r>
            <a:r>
              <a:rPr sz="1750" spc="105" dirty="0">
                <a:solidFill>
                  <a:srgbClr val="861F40"/>
                </a:solidFill>
                <a:latin typeface="Arial"/>
                <a:cs typeface="Arial"/>
              </a:rPr>
              <a:t>McBryde 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Hall,</a:t>
            </a:r>
            <a:r>
              <a:rPr sz="1750" spc="-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etc.</a:t>
            </a:r>
            <a:endParaRPr sz="1750">
              <a:latin typeface="Arial"/>
              <a:cs typeface="Arial"/>
            </a:endParaRPr>
          </a:p>
          <a:p>
            <a:pPr marL="12700" marR="31750">
              <a:lnSpc>
                <a:spcPct val="114300"/>
              </a:lnSpc>
            </a:pPr>
            <a:r>
              <a:rPr sz="1750" spc="60" dirty="0">
                <a:solidFill>
                  <a:srgbClr val="861F40"/>
                </a:solidFill>
                <a:latin typeface="Arial"/>
                <a:cs typeface="Arial"/>
              </a:rPr>
              <a:t>A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study </a:t>
            </a:r>
            <a:r>
              <a:rPr sz="1750" spc="185" dirty="0">
                <a:solidFill>
                  <a:srgbClr val="861F40"/>
                </a:solidFill>
                <a:latin typeface="Arial"/>
                <a:cs typeface="Arial"/>
              </a:rPr>
              <a:t>room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in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your 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residence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hall </a:t>
            </a:r>
            <a:r>
              <a:rPr sz="1750" spc="270" dirty="0">
                <a:solidFill>
                  <a:srgbClr val="861F40"/>
                </a:solidFill>
                <a:latin typeface="Arial"/>
                <a:cs typeface="Arial"/>
              </a:rPr>
              <a:t>–</a:t>
            </a:r>
            <a:r>
              <a:rPr sz="1750" spc="-28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turn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your 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phone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off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or </a:t>
            </a:r>
            <a:r>
              <a:rPr sz="1750" spc="105" dirty="0">
                <a:solidFill>
                  <a:srgbClr val="861F40"/>
                </a:solidFill>
                <a:latin typeface="Arial"/>
                <a:cs typeface="Arial"/>
              </a:rPr>
              <a:t>silence</a:t>
            </a:r>
            <a:r>
              <a:rPr sz="1750" spc="-2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861F40"/>
                </a:solidFill>
                <a:latin typeface="Arial"/>
                <a:cs typeface="Arial"/>
              </a:rPr>
              <a:t>it.</a:t>
            </a:r>
            <a:endParaRPr sz="1750">
              <a:latin typeface="Arial"/>
              <a:cs typeface="Arial"/>
            </a:endParaRPr>
          </a:p>
          <a:p>
            <a:pPr marL="12700" marR="5080">
              <a:lnSpc>
                <a:spcPct val="114300"/>
              </a:lnSpc>
              <a:buChar char="•"/>
              <a:tabLst>
                <a:tab pos="183515" algn="l"/>
              </a:tabLst>
            </a:pP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Consider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studying</a:t>
            </a:r>
            <a:r>
              <a:rPr sz="1750" spc="-8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alone  </a:t>
            </a:r>
            <a:r>
              <a:rPr sz="1750" spc="204" dirty="0">
                <a:solidFill>
                  <a:srgbClr val="861F40"/>
                </a:solidFill>
                <a:latin typeface="Arial"/>
                <a:cs typeface="Arial"/>
              </a:rPr>
              <a:t>and/or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with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20" dirty="0">
                <a:solidFill>
                  <a:srgbClr val="861F40"/>
                </a:solidFill>
                <a:latin typeface="Arial"/>
                <a:cs typeface="Arial"/>
              </a:rPr>
              <a:t>a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65" dirty="0">
                <a:solidFill>
                  <a:srgbClr val="861F40"/>
                </a:solidFill>
                <a:latin typeface="Arial"/>
                <a:cs typeface="Arial"/>
              </a:rPr>
              <a:t>group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445" dirty="0">
                <a:solidFill>
                  <a:srgbClr val="861F40"/>
                </a:solidFill>
                <a:latin typeface="Arial"/>
                <a:cs typeface="Arial"/>
              </a:rPr>
              <a:t>-</a:t>
            </a:r>
            <a:endParaRPr sz="17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44235" y="3029390"/>
            <a:ext cx="254825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find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study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spaces</a:t>
            </a:r>
            <a:r>
              <a:rPr sz="1750" spc="-2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00" dirty="0">
                <a:solidFill>
                  <a:srgbClr val="861F40"/>
                </a:solidFill>
                <a:latin typeface="Arial"/>
                <a:cs typeface="Arial"/>
              </a:rPr>
              <a:t>and</a:t>
            </a:r>
            <a:endParaRPr sz="17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4235" y="3638990"/>
            <a:ext cx="58483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here.</a:t>
            </a:r>
            <a:endParaRPr sz="175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235" y="4023544"/>
            <a:ext cx="3130550" cy="65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95"/>
              </a:spcBef>
            </a:pPr>
            <a:r>
              <a:rPr sz="1800" spc="-210" dirty="0">
                <a:solidFill>
                  <a:srgbClr val="FFFFFF"/>
                </a:solidFill>
                <a:latin typeface="Arial"/>
                <a:cs typeface="Arial"/>
              </a:rPr>
              <a:t>FREE </a:t>
            </a:r>
            <a:r>
              <a:rPr sz="1800" spc="125" dirty="0">
                <a:solidFill>
                  <a:srgbClr val="FFFFFF"/>
                </a:solidFill>
                <a:latin typeface="Arial"/>
                <a:cs typeface="Arial"/>
              </a:rPr>
              <a:t>Study </a:t>
            </a:r>
            <a:r>
              <a:rPr sz="1800" spc="45" dirty="0">
                <a:solidFill>
                  <a:srgbClr val="FFFFFF"/>
                </a:solidFill>
                <a:latin typeface="Arial"/>
                <a:cs typeface="Arial"/>
              </a:rPr>
              <a:t>Skill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Resources:  </a:t>
            </a:r>
            <a:r>
              <a:rPr sz="1800" spc="130" dirty="0">
                <a:solidFill>
                  <a:srgbClr val="FFFFFF"/>
                </a:solidFill>
                <a:latin typeface="Arial"/>
                <a:cs typeface="Arial"/>
              </a:rPr>
              <a:t>Student 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Success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Center: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29030" y="4688480"/>
            <a:ext cx="3343370" cy="56938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u="heavy" spc="-4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1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Seminar </a:t>
            </a:r>
            <a:r>
              <a:rPr sz="1800" u="heavy" spc="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Series</a:t>
            </a:r>
            <a:r>
              <a:rPr sz="1800" u="heavy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800" u="heavy" spc="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for</a:t>
            </a:r>
            <a:r>
              <a:rPr lang="en-US" sz="1800" u="heavy" spc="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Academic Success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1089" y="5266368"/>
            <a:ext cx="3383565" cy="1568698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u="heavy" spc="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Peer </a:t>
            </a:r>
            <a:r>
              <a:rPr sz="1800" u="heavy" spc="2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academic</a:t>
            </a:r>
            <a:r>
              <a:rPr sz="1800" u="heavy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800" u="heavy" spc="1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coach</a:t>
            </a:r>
            <a:r>
              <a:rPr lang="en-US" sz="1800" u="heavy" spc="1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ing</a:t>
            </a:r>
            <a:r>
              <a:rPr sz="1800" spc="13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u="heavy" spc="-4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1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individual </a:t>
            </a:r>
            <a:r>
              <a:rPr sz="1800" u="heavy" spc="2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and</a:t>
            </a:r>
            <a:r>
              <a:rPr sz="1800" u="heavy" spc="-1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800" spc="175" dirty="0">
                <a:solidFill>
                  <a:srgbClr val="FFFFFF"/>
                </a:solidFill>
                <a:latin typeface="Arial"/>
                <a:cs typeface="Arial"/>
                <a:hlinkClick r:id="rId5"/>
              </a:rPr>
              <a:t>g</a:t>
            </a:r>
            <a:r>
              <a:rPr sz="1800" u="heavy" spc="1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roup</a:t>
            </a:r>
            <a:endParaRPr sz="1800" dirty="0">
              <a:latin typeface="Arial"/>
              <a:cs typeface="Arial"/>
              <a:hlinkClick r:id="rId5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u="heavy" spc="-4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sz="1800" u="heavy" spc="1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tutorin</a:t>
            </a:r>
            <a:r>
              <a:rPr sz="1800" spc="130" dirty="0">
                <a:solidFill>
                  <a:srgbClr val="FFFFFF"/>
                </a:solidFill>
                <a:latin typeface="Arial"/>
                <a:cs typeface="Arial"/>
                <a:hlinkClick r:id="rId5"/>
              </a:rPr>
              <a:t>g</a:t>
            </a:r>
            <a:r>
              <a:rPr sz="1800" spc="13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en-US" sz="1800" spc="13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ct val="114599"/>
              </a:lnSpc>
            </a:pPr>
            <a:r>
              <a:rPr sz="1800" u="heavy" spc="-4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0" y="7712108"/>
            <a:ext cx="7772400" cy="2346325"/>
          </a:xfrm>
          <a:custGeom>
            <a:avLst/>
            <a:gdLst/>
            <a:ahLst/>
            <a:cxnLst/>
            <a:rect l="l" t="t" r="r" b="b"/>
            <a:pathLst>
              <a:path w="7772400" h="2346325">
                <a:moveTo>
                  <a:pt x="0" y="2346291"/>
                </a:moveTo>
                <a:lnTo>
                  <a:pt x="0" y="0"/>
                </a:lnTo>
                <a:lnTo>
                  <a:pt x="7772399" y="0"/>
                </a:lnTo>
                <a:lnTo>
                  <a:pt x="7772399" y="2346291"/>
                </a:lnTo>
                <a:lnTo>
                  <a:pt x="0" y="2346291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40145" y="7781432"/>
            <a:ext cx="7460615" cy="18285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300"/>
              </a:lnSpc>
              <a:spcBef>
                <a:spcPts val="95"/>
              </a:spcBef>
            </a:pPr>
            <a:r>
              <a:rPr sz="1750" spc="60" dirty="0">
                <a:solidFill>
                  <a:srgbClr val="861F40"/>
                </a:solidFill>
                <a:latin typeface="Arial"/>
                <a:cs typeface="Arial"/>
              </a:rPr>
              <a:t>Test </a:t>
            </a:r>
            <a:r>
              <a:rPr sz="1750" spc="105" dirty="0">
                <a:solidFill>
                  <a:srgbClr val="861F40"/>
                </a:solidFill>
                <a:latin typeface="Arial"/>
                <a:cs typeface="Arial"/>
              </a:rPr>
              <a:t>Taking: </a:t>
            </a:r>
            <a:r>
              <a:rPr sz="1750" spc="70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first </a:t>
            </a:r>
            <a:r>
              <a:rPr sz="1750" spc="170" dirty="0">
                <a:solidFill>
                  <a:srgbClr val="861F40"/>
                </a:solidFill>
                <a:latin typeface="Arial"/>
                <a:cs typeface="Arial"/>
              </a:rPr>
              <a:t>exam </a:t>
            </a:r>
            <a:r>
              <a:rPr sz="1750" spc="190" dirty="0">
                <a:solidFill>
                  <a:srgbClr val="861F40"/>
                </a:solidFill>
                <a:latin typeface="Arial"/>
                <a:cs typeface="Arial"/>
              </a:rPr>
              <a:t>at </a:t>
            </a:r>
            <a:r>
              <a:rPr sz="1750" spc="-15" dirty="0">
                <a:solidFill>
                  <a:srgbClr val="861F40"/>
                </a:solidFill>
                <a:latin typeface="Arial"/>
                <a:cs typeface="Arial"/>
              </a:rPr>
              <a:t>VT </a:t>
            </a:r>
            <a:r>
              <a:rPr sz="1750" spc="185" dirty="0">
                <a:solidFill>
                  <a:srgbClr val="861F40"/>
                </a:solidFill>
                <a:latin typeface="Arial"/>
                <a:cs typeface="Arial"/>
              </a:rPr>
              <a:t>can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be </a:t>
            </a: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stressful </a:t>
            </a:r>
            <a:r>
              <a:rPr sz="1750" spc="200" dirty="0">
                <a:solidFill>
                  <a:srgbClr val="861F40"/>
                </a:solidFill>
                <a:latin typeface="Arial"/>
                <a:cs typeface="Arial"/>
              </a:rPr>
              <a:t>and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we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hope  </a:t>
            </a:r>
            <a:r>
              <a:rPr sz="1750" spc="175" dirty="0">
                <a:solidFill>
                  <a:srgbClr val="861F40"/>
                </a:solidFill>
                <a:latin typeface="Arial"/>
                <a:cs typeface="Arial"/>
              </a:rPr>
              <a:t>that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this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information </a:t>
            </a:r>
            <a:r>
              <a:rPr sz="1750" spc="170" dirty="0">
                <a:solidFill>
                  <a:srgbClr val="861F40"/>
                </a:solidFill>
                <a:latin typeface="Arial"/>
                <a:cs typeface="Arial"/>
              </a:rPr>
              <a:t>makes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it </a:t>
            </a:r>
            <a:r>
              <a:rPr sz="1750" spc="220" dirty="0">
                <a:solidFill>
                  <a:srgbClr val="861F40"/>
                </a:solidFill>
                <a:latin typeface="Arial"/>
                <a:cs typeface="Arial"/>
              </a:rPr>
              <a:t>a </a:t>
            </a:r>
            <a:r>
              <a:rPr sz="1750" spc="105" dirty="0">
                <a:solidFill>
                  <a:srgbClr val="861F40"/>
                </a:solidFill>
                <a:latin typeface="Arial"/>
                <a:cs typeface="Arial"/>
              </a:rPr>
              <a:t>little </a:t>
            </a: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less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stressful! </a:t>
            </a:r>
            <a:r>
              <a:rPr sz="1750" spc="100" dirty="0">
                <a:solidFill>
                  <a:srgbClr val="861F40"/>
                </a:solidFill>
                <a:latin typeface="Arial"/>
                <a:cs typeface="Arial"/>
              </a:rPr>
              <a:t>View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the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861F40"/>
                </a:solidFill>
                <a:latin typeface="Arial"/>
                <a:cs typeface="Arial"/>
              </a:rPr>
              <a:t>Test 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Taking 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Skills </a:t>
            </a:r>
            <a:r>
              <a:rPr sz="1750" spc="170" dirty="0">
                <a:solidFill>
                  <a:srgbClr val="861F40"/>
                </a:solidFill>
                <a:latin typeface="Arial"/>
                <a:cs typeface="Arial"/>
              </a:rPr>
              <a:t>Academic </a:t>
            </a:r>
            <a:r>
              <a:rPr sz="1750" spc="70" dirty="0">
                <a:solidFill>
                  <a:srgbClr val="861F40"/>
                </a:solidFill>
                <a:latin typeface="Arial"/>
                <a:cs typeface="Arial"/>
              </a:rPr>
              <a:t>Session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hosted </a:t>
            </a:r>
            <a:r>
              <a:rPr sz="1750" spc="180" dirty="0">
                <a:solidFill>
                  <a:srgbClr val="861F40"/>
                </a:solidFill>
                <a:latin typeface="Arial"/>
                <a:cs typeface="Arial"/>
              </a:rPr>
              <a:t>by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Student </a:t>
            </a: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Success  Center.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Most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importantly,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please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get </a:t>
            </a:r>
            <a:r>
              <a:rPr sz="1750" spc="170" dirty="0">
                <a:solidFill>
                  <a:srgbClr val="861F40"/>
                </a:solidFill>
                <a:latin typeface="Arial"/>
                <a:cs typeface="Arial"/>
              </a:rPr>
              <a:t>some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sleep! </a:t>
            </a: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Pulling </a:t>
            </a:r>
            <a:r>
              <a:rPr sz="1750" spc="190" dirty="0">
                <a:solidFill>
                  <a:srgbClr val="861F40"/>
                </a:solidFill>
                <a:latin typeface="Arial"/>
                <a:cs typeface="Arial"/>
              </a:rPr>
              <a:t>an </a:t>
            </a:r>
            <a:r>
              <a:rPr sz="1750" spc="200" dirty="0">
                <a:solidFill>
                  <a:srgbClr val="861F40"/>
                </a:solidFill>
                <a:latin typeface="Arial"/>
                <a:cs typeface="Arial"/>
              </a:rPr>
              <a:t>all- 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night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study </a:t>
            </a: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session </a:t>
            </a:r>
            <a:r>
              <a:rPr sz="1750" spc="65" dirty="0">
                <a:solidFill>
                  <a:srgbClr val="861F40"/>
                </a:solidFill>
                <a:latin typeface="Arial"/>
                <a:cs typeface="Arial"/>
              </a:rPr>
              <a:t>is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not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going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to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benefit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as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stop 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retaining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information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00" dirty="0">
                <a:solidFill>
                  <a:srgbClr val="861F40"/>
                </a:solidFill>
                <a:latin typeface="Arial"/>
                <a:cs typeface="Arial"/>
              </a:rPr>
              <a:t>and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you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are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to</a:t>
            </a:r>
            <a:r>
              <a:rPr sz="17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exhausted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to</a:t>
            </a:r>
            <a:r>
              <a:rPr sz="1750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remember.</a:t>
            </a:r>
            <a:endParaRPr sz="17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492</Words>
  <Application>Microsoft Office PowerPoint</Application>
  <PresentationFormat>Custom</PresentationFormat>
  <Paragraphs>52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Lucida Sans Unicode</vt:lpstr>
      <vt:lpstr>Tahoma</vt:lpstr>
      <vt:lpstr>Times New Roman</vt:lpstr>
      <vt:lpstr>Office Theme</vt:lpstr>
      <vt:lpstr>SUCCESSFUL</vt:lpstr>
      <vt:lpstr>Page Two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Successful Start Tips: Study Skills</dc:title>
  <dc:creator>Grace Burden</dc:creator>
  <cp:keywords>DAGNM7dz_9A,BAE5XYe12Lc</cp:keywords>
  <cp:lastModifiedBy>Courtney Glass</cp:lastModifiedBy>
  <cp:revision>3</cp:revision>
  <dcterms:created xsi:type="dcterms:W3CDTF">2024-08-14T14:43:33Z</dcterms:created>
  <dcterms:modified xsi:type="dcterms:W3CDTF">2025-09-24T18:23:55Z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2024-08-07T00:00:00Z</vt:filetime>
  </property>
  <property fmtid="{D5CDD505-2E9C-101B-9397-08002B2CF9AE}" pid="3" name="Creator">
    <vt:lpwstr>Canva</vt:lpwstr>
  </property>
  <property fmtid="{D5CDD505-2E9C-101B-9397-08002B2CF9AE}" pid="4" name="LastSaved">
    <vt:filetime>2024-08-14T00:00:00Z</vt:filetime>
  </property>
</Properties>
</file>