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1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861F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861F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861F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429385"/>
          </a:xfrm>
          <a:custGeom>
            <a:avLst/>
            <a:gdLst/>
            <a:ahLst/>
            <a:cxnLst/>
            <a:rect l="l" t="t" r="r" b="b"/>
            <a:pathLst>
              <a:path w="7772400" h="1429385">
                <a:moveTo>
                  <a:pt x="0" y="0"/>
                </a:moveTo>
                <a:lnTo>
                  <a:pt x="7772399" y="0"/>
                </a:lnTo>
                <a:lnTo>
                  <a:pt x="7772399" y="1429135"/>
                </a:lnTo>
                <a:lnTo>
                  <a:pt x="0" y="1429135"/>
                </a:lnTo>
                <a:lnTo>
                  <a:pt x="0" y="0"/>
                </a:lnTo>
                <a:close/>
              </a:path>
            </a:pathLst>
          </a:custGeom>
          <a:solidFill>
            <a:srgbClr val="EC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" y="4352854"/>
            <a:ext cx="4248150" cy="5706110"/>
          </a:xfrm>
          <a:custGeom>
            <a:avLst/>
            <a:gdLst/>
            <a:ahLst/>
            <a:cxnLst/>
            <a:rect l="l" t="t" r="r" b="b"/>
            <a:pathLst>
              <a:path w="4248150" h="5706109">
                <a:moveTo>
                  <a:pt x="0" y="0"/>
                </a:moveTo>
                <a:lnTo>
                  <a:pt x="4248149" y="0"/>
                </a:lnTo>
                <a:lnTo>
                  <a:pt x="4248149" y="5705545"/>
                </a:lnTo>
                <a:lnTo>
                  <a:pt x="0" y="5705545"/>
                </a:lnTo>
                <a:lnTo>
                  <a:pt x="0" y="0"/>
                </a:lnTo>
                <a:close/>
              </a:path>
            </a:pathLst>
          </a:custGeom>
          <a:solidFill>
            <a:srgbClr val="EC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374367" y="8395043"/>
            <a:ext cx="3231626" cy="16633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286" y="13708"/>
            <a:ext cx="4948555" cy="50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861F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vt.academicworks.com/" TargetMode="External"/><Relationship Id="rId13" Type="http://schemas.openxmlformats.org/officeDocument/2006/relationships/hyperlink" Target="https://career.vt.edu/job-search/Handshake.html" TargetMode="External"/><Relationship Id="rId3" Type="http://schemas.openxmlformats.org/officeDocument/2006/relationships/hyperlink" Target="https://www.youtube.com/watch?v=rnGHrCRZ_uE" TargetMode="External"/><Relationship Id="rId7" Type="http://schemas.openxmlformats.org/officeDocument/2006/relationships/hyperlink" Target="https://finaid.vt.edu/undergraduate/typesofaid/scholarships.html" TargetMode="External"/><Relationship Id="rId12" Type="http://schemas.openxmlformats.org/officeDocument/2006/relationships/hyperlink" Target="https://jobs.vt.edu/student-employment.html" TargetMode="External"/><Relationship Id="rId2" Type="http://schemas.openxmlformats.org/officeDocument/2006/relationships/hyperlink" Target="https://hokiewellness.vt.edu/students/financial-wellness-resourc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naid.vt.edu/undergraduate/typesofaid/grants.html" TargetMode="External"/><Relationship Id="rId11" Type="http://schemas.openxmlformats.org/officeDocument/2006/relationships/hyperlink" Target="https://finaid.vt.edu/undergraduate/typesofaid/fws.html" TargetMode="External"/><Relationship Id="rId5" Type="http://schemas.openxmlformats.org/officeDocument/2006/relationships/hyperlink" Target="https://finaid.vt.edu/" TargetMode="External"/><Relationship Id="rId10" Type="http://schemas.openxmlformats.org/officeDocument/2006/relationships/hyperlink" Target="https://campuslife.vt.edu/about/Student_Employment.html" TargetMode="External"/><Relationship Id="rId4" Type="http://schemas.openxmlformats.org/officeDocument/2006/relationships/hyperlink" Target="https://vt.impactfeedback.com/survey/Financial%20Wellness%20Coaching%20Interest%20Form/" TargetMode="External"/><Relationship Id="rId9" Type="http://schemas.openxmlformats.org/officeDocument/2006/relationships/hyperlink" Target="https://finaid.vt.edu/undergraduate/typesofaid/student-loans.html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45648" y="1431352"/>
            <a:ext cx="3526790" cy="6829425"/>
          </a:xfrm>
          <a:custGeom>
            <a:avLst/>
            <a:gdLst/>
            <a:ahLst/>
            <a:cxnLst/>
            <a:rect l="l" t="t" r="r" b="b"/>
            <a:pathLst>
              <a:path w="3526790" h="6829425">
                <a:moveTo>
                  <a:pt x="0" y="0"/>
                </a:moveTo>
                <a:lnTo>
                  <a:pt x="3526750" y="0"/>
                </a:lnTo>
                <a:lnTo>
                  <a:pt x="3526750" y="6829424"/>
                </a:lnTo>
                <a:lnTo>
                  <a:pt x="0" y="6829424"/>
                </a:lnTo>
                <a:lnTo>
                  <a:pt x="0" y="0"/>
                </a:lnTo>
                <a:close/>
              </a:path>
            </a:pathLst>
          </a:custGeom>
          <a:solidFill>
            <a:srgbClr val="861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SUCCESSFUL </a:t>
            </a:r>
            <a:r>
              <a:rPr spc="-25" dirty="0"/>
              <a:t>START</a:t>
            </a:r>
            <a:r>
              <a:rPr spc="130" dirty="0"/>
              <a:t> </a:t>
            </a:r>
            <a:r>
              <a:rPr spc="40" dirty="0"/>
              <a:t>TIP: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286" y="413758"/>
            <a:ext cx="6794500" cy="90678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 marR="5080">
              <a:lnSpc>
                <a:spcPts val="3150"/>
              </a:lnSpc>
              <a:spcBef>
                <a:spcPts val="735"/>
              </a:spcBef>
            </a:pPr>
            <a:r>
              <a:rPr sz="3150" spc="-10" dirty="0">
                <a:solidFill>
                  <a:srgbClr val="861F40"/>
                </a:solidFill>
                <a:latin typeface="Arial"/>
                <a:cs typeface="Arial"/>
              </a:rPr>
              <a:t>SCHOLARSHIPS, </a:t>
            </a:r>
            <a:r>
              <a:rPr sz="3150" spc="75" dirty="0">
                <a:solidFill>
                  <a:srgbClr val="861F40"/>
                </a:solidFill>
                <a:latin typeface="Arial"/>
                <a:cs typeface="Arial"/>
              </a:rPr>
              <a:t>FINANCIAL </a:t>
            </a:r>
            <a:r>
              <a:rPr sz="3150" spc="110" dirty="0">
                <a:solidFill>
                  <a:srgbClr val="861F40"/>
                </a:solidFill>
                <a:latin typeface="Arial"/>
                <a:cs typeface="Arial"/>
              </a:rPr>
              <a:t>AID </a:t>
            </a:r>
            <a:r>
              <a:rPr sz="3150" spc="105" dirty="0">
                <a:solidFill>
                  <a:srgbClr val="861F40"/>
                </a:solidFill>
                <a:latin typeface="Arial"/>
                <a:cs typeface="Arial"/>
              </a:rPr>
              <a:t>&amp;  </a:t>
            </a:r>
            <a:r>
              <a:rPr sz="3150" dirty="0">
                <a:solidFill>
                  <a:srgbClr val="861F40"/>
                </a:solidFill>
                <a:latin typeface="Arial"/>
                <a:cs typeface="Arial"/>
              </a:rPr>
              <a:t>BUDGETING</a:t>
            </a:r>
            <a:endParaRPr sz="3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998" y="1478071"/>
            <a:ext cx="3850640" cy="191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sz="1750" b="1" spc="85" dirty="0">
                <a:solidFill>
                  <a:srgbClr val="861F40"/>
                </a:solidFill>
                <a:latin typeface="Arial"/>
                <a:cs typeface="Arial"/>
              </a:rPr>
              <a:t>Budgeting </a:t>
            </a:r>
            <a:r>
              <a:rPr sz="1750" b="1" spc="5" dirty="0">
                <a:solidFill>
                  <a:srgbClr val="861F40"/>
                </a:solidFill>
                <a:latin typeface="Arial"/>
                <a:cs typeface="Arial"/>
              </a:rPr>
              <a:t>is </a:t>
            </a:r>
            <a:r>
              <a:rPr sz="1750" b="1" spc="240" dirty="0">
                <a:solidFill>
                  <a:srgbClr val="861F40"/>
                </a:solidFill>
                <a:latin typeface="Arial"/>
                <a:cs typeface="Arial"/>
              </a:rPr>
              <a:t>a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not </a:t>
            </a:r>
            <a:r>
              <a:rPr sz="1750" b="1" spc="85" dirty="0">
                <a:solidFill>
                  <a:srgbClr val="861F40"/>
                </a:solidFill>
                <a:latin typeface="Arial"/>
                <a:cs typeface="Arial"/>
              </a:rPr>
              <a:t>topic </a:t>
            </a:r>
            <a:r>
              <a:rPr sz="1750" b="1" spc="190" dirty="0">
                <a:solidFill>
                  <a:srgbClr val="861F40"/>
                </a:solidFill>
                <a:latin typeface="Arial"/>
                <a:cs typeface="Arial"/>
              </a:rPr>
              <a:t>many</a:t>
            </a:r>
            <a:r>
              <a:rPr sz="1750" b="1" spc="-290" dirty="0">
                <a:solidFill>
                  <a:srgbClr val="861F40"/>
                </a:solidFill>
                <a:latin typeface="Arial"/>
                <a:cs typeface="Arial"/>
              </a:rPr>
              <a:t> </a:t>
            </a:r>
            <a:r>
              <a:rPr sz="1750" b="1" spc="35" dirty="0">
                <a:solidFill>
                  <a:srgbClr val="861F40"/>
                </a:solidFill>
                <a:latin typeface="Arial"/>
                <a:cs typeface="Arial"/>
              </a:rPr>
              <a:t>of  </a:t>
            </a:r>
            <a:r>
              <a:rPr sz="1750" b="1" spc="50" dirty="0">
                <a:solidFill>
                  <a:srgbClr val="861F40"/>
                </a:solidFill>
                <a:latin typeface="Arial"/>
                <a:cs typeface="Arial"/>
              </a:rPr>
              <a:t>us </a:t>
            </a:r>
            <a:r>
              <a:rPr sz="1750" b="1" spc="130" dirty="0">
                <a:solidFill>
                  <a:srgbClr val="861F40"/>
                </a:solidFill>
                <a:latin typeface="Arial"/>
                <a:cs typeface="Arial"/>
              </a:rPr>
              <a:t>are </a:t>
            </a:r>
            <a:r>
              <a:rPr sz="1750" b="1" spc="110" dirty="0">
                <a:solidFill>
                  <a:srgbClr val="861F40"/>
                </a:solidFill>
                <a:latin typeface="Arial"/>
                <a:cs typeface="Arial"/>
              </a:rPr>
              <a:t>taught. Whether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you </a:t>
            </a:r>
            <a:r>
              <a:rPr sz="1750" b="1" spc="130" dirty="0">
                <a:solidFill>
                  <a:srgbClr val="861F40"/>
                </a:solidFill>
                <a:latin typeface="Arial"/>
                <a:cs typeface="Arial"/>
              </a:rPr>
              <a:t>are  </a:t>
            </a:r>
            <a:r>
              <a:rPr sz="1750" b="1" spc="80" dirty="0">
                <a:solidFill>
                  <a:srgbClr val="861F40"/>
                </a:solidFill>
                <a:latin typeface="Arial"/>
                <a:cs typeface="Arial"/>
              </a:rPr>
              <a:t>receiving </a:t>
            </a:r>
            <a:r>
              <a:rPr sz="1750" b="1" spc="135" dirty="0">
                <a:solidFill>
                  <a:srgbClr val="861F40"/>
                </a:solidFill>
                <a:latin typeface="Arial"/>
                <a:cs typeface="Arial"/>
              </a:rPr>
              <a:t>aid </a:t>
            </a:r>
            <a:r>
              <a:rPr sz="1750" b="1" spc="50" dirty="0">
                <a:solidFill>
                  <a:srgbClr val="861F40"/>
                </a:solidFill>
                <a:latin typeface="Arial"/>
                <a:cs typeface="Arial"/>
              </a:rPr>
              <a:t>or </a:t>
            </a:r>
            <a:r>
              <a:rPr sz="1750" b="1" spc="60" dirty="0">
                <a:solidFill>
                  <a:srgbClr val="861F40"/>
                </a:solidFill>
                <a:latin typeface="Arial"/>
                <a:cs typeface="Arial"/>
              </a:rPr>
              <a:t>working, </a:t>
            </a:r>
            <a:r>
              <a:rPr sz="1750" b="1" spc="65" dirty="0">
                <a:solidFill>
                  <a:srgbClr val="861F40"/>
                </a:solidFill>
                <a:latin typeface="Arial"/>
                <a:cs typeface="Arial"/>
              </a:rPr>
              <a:t>It </a:t>
            </a:r>
            <a:r>
              <a:rPr sz="1750" b="1" spc="5" dirty="0">
                <a:solidFill>
                  <a:srgbClr val="861F40"/>
                </a:solidFill>
                <a:latin typeface="Arial"/>
                <a:cs typeface="Arial"/>
              </a:rPr>
              <a:t>is  </a:t>
            </a:r>
            <a:r>
              <a:rPr sz="1750" b="1" spc="125" dirty="0">
                <a:solidFill>
                  <a:srgbClr val="861F40"/>
                </a:solidFill>
                <a:latin typeface="Arial"/>
                <a:cs typeface="Arial"/>
              </a:rPr>
              <a:t>important </a:t>
            </a:r>
            <a:r>
              <a:rPr sz="1750" b="1" spc="85" dirty="0">
                <a:solidFill>
                  <a:srgbClr val="861F40"/>
                </a:solidFill>
                <a:latin typeface="Arial"/>
                <a:cs typeface="Arial"/>
              </a:rPr>
              <a:t>to </a:t>
            </a:r>
            <a:r>
              <a:rPr sz="1750" b="1" spc="105" dirty="0">
                <a:solidFill>
                  <a:srgbClr val="861F40"/>
                </a:solidFill>
                <a:latin typeface="Arial"/>
                <a:cs typeface="Arial"/>
              </a:rPr>
              <a:t>learn </a:t>
            </a:r>
            <a:r>
              <a:rPr sz="1750" b="1" spc="114" dirty="0">
                <a:solidFill>
                  <a:srgbClr val="861F40"/>
                </a:solidFill>
                <a:latin typeface="Arial"/>
                <a:cs typeface="Arial"/>
              </a:rPr>
              <a:t>budgeting  </a:t>
            </a:r>
            <a:r>
              <a:rPr sz="1750" b="1" spc="20" dirty="0">
                <a:solidFill>
                  <a:srgbClr val="861F40"/>
                </a:solidFill>
                <a:latin typeface="Arial"/>
                <a:cs typeface="Arial"/>
              </a:rPr>
              <a:t>skills </a:t>
            </a:r>
            <a:r>
              <a:rPr sz="1750" b="1" spc="50" dirty="0">
                <a:solidFill>
                  <a:srgbClr val="861F40"/>
                </a:solidFill>
                <a:latin typeface="Arial"/>
                <a:cs typeface="Arial"/>
              </a:rPr>
              <a:t>now, </a:t>
            </a:r>
            <a:r>
              <a:rPr sz="1750" b="1" spc="25" dirty="0">
                <a:solidFill>
                  <a:srgbClr val="861F40"/>
                </a:solidFill>
                <a:latin typeface="Arial"/>
                <a:cs typeface="Arial"/>
              </a:rPr>
              <a:t>so </a:t>
            </a:r>
            <a:r>
              <a:rPr sz="1750" b="1" spc="140" dirty="0">
                <a:solidFill>
                  <a:srgbClr val="861F40"/>
                </a:solidFill>
                <a:latin typeface="Arial"/>
                <a:cs typeface="Arial"/>
              </a:rPr>
              <a:t>that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you </a:t>
            </a:r>
            <a:r>
              <a:rPr sz="1750" b="1" spc="130" dirty="0">
                <a:solidFill>
                  <a:srgbClr val="861F40"/>
                </a:solidFill>
                <a:latin typeface="Arial"/>
                <a:cs typeface="Arial"/>
              </a:rPr>
              <a:t>are  </a:t>
            </a:r>
            <a:r>
              <a:rPr sz="1750" b="1" spc="120" dirty="0">
                <a:solidFill>
                  <a:srgbClr val="861F40"/>
                </a:solidFill>
                <a:latin typeface="Arial"/>
                <a:cs typeface="Arial"/>
              </a:rPr>
              <a:t>prepared </a:t>
            </a:r>
            <a:r>
              <a:rPr sz="1750" b="1" spc="70" dirty="0">
                <a:solidFill>
                  <a:srgbClr val="861F40"/>
                </a:solidFill>
                <a:latin typeface="Arial"/>
                <a:cs typeface="Arial"/>
              </a:rPr>
              <a:t>in </a:t>
            </a:r>
            <a:r>
              <a:rPr sz="1750" b="1" spc="114" dirty="0">
                <a:solidFill>
                  <a:srgbClr val="861F40"/>
                </a:solidFill>
                <a:latin typeface="Arial"/>
                <a:cs typeface="Arial"/>
              </a:rPr>
              <a:t>the </a:t>
            </a:r>
            <a:r>
              <a:rPr sz="1750" b="1" spc="60" dirty="0">
                <a:solidFill>
                  <a:srgbClr val="861F40"/>
                </a:solidFill>
                <a:latin typeface="Arial"/>
                <a:cs typeface="Arial"/>
              </a:rPr>
              <a:t>future. Did</a:t>
            </a:r>
            <a:r>
              <a:rPr sz="1750" b="1" spc="-190" dirty="0">
                <a:solidFill>
                  <a:srgbClr val="861F40"/>
                </a:solidFill>
                <a:latin typeface="Arial"/>
                <a:cs typeface="Arial"/>
              </a:rPr>
              <a:t>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you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998" y="3408598"/>
            <a:ext cx="373380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b="1" spc="100" dirty="0">
                <a:solidFill>
                  <a:srgbClr val="861F40"/>
                </a:solidFill>
                <a:latin typeface="Arial"/>
                <a:cs typeface="Arial"/>
              </a:rPr>
              <a:t>know </a:t>
            </a:r>
            <a:r>
              <a:rPr sz="1750" b="1" spc="140" dirty="0">
                <a:solidFill>
                  <a:srgbClr val="861F40"/>
                </a:solidFill>
                <a:latin typeface="Arial"/>
                <a:cs typeface="Arial"/>
              </a:rPr>
              <a:t>that </a:t>
            </a:r>
            <a:r>
              <a:rPr sz="1750" b="1" u="heavy" spc="-1270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Arial"/>
                <a:cs typeface="Arial"/>
              </a:rPr>
              <a:t>H</a:t>
            </a:r>
            <a:r>
              <a:rPr sz="1750" b="1" spc="810" dirty="0">
                <a:solidFill>
                  <a:srgbClr val="861F40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50" b="1" u="heavy" spc="7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okie </a:t>
            </a:r>
            <a:r>
              <a:rPr sz="1750" b="1" u="heavy" spc="6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Wellness</a:t>
            </a:r>
            <a:r>
              <a:rPr sz="1750" b="1" spc="65" dirty="0">
                <a:solidFill>
                  <a:srgbClr val="861F40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50" b="1" spc="110" dirty="0">
                <a:solidFill>
                  <a:srgbClr val="861F40"/>
                </a:solidFill>
                <a:latin typeface="Arial"/>
                <a:cs typeface="Arial"/>
              </a:rPr>
              <a:t>has</a:t>
            </a:r>
            <a:r>
              <a:rPr sz="1750" b="1" spc="-195" dirty="0">
                <a:solidFill>
                  <a:srgbClr val="861F40"/>
                </a:solidFill>
                <a:latin typeface="Arial"/>
                <a:cs typeface="Arial"/>
              </a:rPr>
              <a:t> </a:t>
            </a:r>
            <a:r>
              <a:rPr sz="1750" b="1" spc="240" dirty="0">
                <a:solidFill>
                  <a:srgbClr val="861F40"/>
                </a:solidFill>
                <a:latin typeface="Arial"/>
                <a:cs typeface="Arial"/>
              </a:rPr>
              <a:t>a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8598" y="3722923"/>
            <a:ext cx="4633595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4182110" algn="l"/>
              </a:tabLst>
            </a:pPr>
            <a:r>
              <a:rPr sz="1750" b="1" spc="120" dirty="0">
                <a:solidFill>
                  <a:srgbClr val="861F40"/>
                </a:solidFill>
                <a:latin typeface="Arial"/>
                <a:cs typeface="Arial"/>
              </a:rPr>
              <a:t>wealth </a:t>
            </a:r>
            <a:r>
              <a:rPr sz="1750" b="1" spc="35" dirty="0">
                <a:solidFill>
                  <a:srgbClr val="861F40"/>
                </a:solidFill>
                <a:latin typeface="Arial"/>
                <a:cs typeface="Arial"/>
              </a:rPr>
              <a:t>of </a:t>
            </a:r>
            <a:r>
              <a:rPr sz="1750" b="1" spc="100" dirty="0">
                <a:solidFill>
                  <a:srgbClr val="861F40"/>
                </a:solidFill>
                <a:latin typeface="Arial"/>
                <a:cs typeface="Arial"/>
              </a:rPr>
              <a:t>information</a:t>
            </a:r>
            <a:r>
              <a:rPr sz="1750" b="1" spc="-10" dirty="0">
                <a:solidFill>
                  <a:srgbClr val="861F40"/>
                </a:solidFill>
                <a:latin typeface="Arial"/>
                <a:cs typeface="Arial"/>
              </a:rPr>
              <a:t>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on</a:t>
            </a:r>
            <a:r>
              <a:rPr sz="1750" b="1" spc="45" dirty="0">
                <a:solidFill>
                  <a:srgbClr val="861F40"/>
                </a:solidFill>
                <a:latin typeface="Arial"/>
                <a:cs typeface="Arial"/>
              </a:rPr>
              <a:t> </a:t>
            </a:r>
            <a:r>
              <a:rPr sz="1750" b="1" spc="95" dirty="0">
                <a:solidFill>
                  <a:srgbClr val="861F40"/>
                </a:solidFill>
                <a:latin typeface="Arial"/>
                <a:cs typeface="Arial"/>
              </a:rPr>
              <a:t>financial	</a:t>
            </a:r>
            <a:r>
              <a:rPr sz="2475" spc="142" baseline="50505" dirty="0">
                <a:solidFill>
                  <a:srgbClr val="FFFFFF"/>
                </a:solidFill>
                <a:latin typeface="Arial"/>
                <a:cs typeface="Arial"/>
              </a:rPr>
              <a:t>Aid:</a:t>
            </a:r>
            <a:endParaRPr sz="2475" baseline="5050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998" y="4037248"/>
            <a:ext cx="1166495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b="1" spc="60" dirty="0">
                <a:solidFill>
                  <a:srgbClr val="861F40"/>
                </a:solidFill>
                <a:latin typeface="Arial"/>
                <a:cs typeface="Arial"/>
              </a:rPr>
              <a:t>wellness?</a:t>
            </a:r>
            <a:endParaRPr sz="17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198" y="4413910"/>
            <a:ext cx="731964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 marR="43180">
              <a:lnSpc>
                <a:spcPct val="117600"/>
              </a:lnSpc>
              <a:spcBef>
                <a:spcPts val="95"/>
              </a:spcBef>
              <a:tabLst>
                <a:tab pos="4207510" algn="l"/>
              </a:tabLst>
            </a:pPr>
            <a:r>
              <a:rPr sz="1700" b="1" spc="80" dirty="0">
                <a:latin typeface="Arial"/>
                <a:cs typeface="Arial"/>
              </a:rPr>
              <a:t>Most</a:t>
            </a:r>
            <a:r>
              <a:rPr sz="1700" b="1" spc="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05" dirty="0">
                <a:latin typeface="Arial"/>
                <a:cs typeface="Arial"/>
              </a:rPr>
              <a:t>people</a:t>
            </a:r>
            <a:r>
              <a:rPr sz="1700" b="1" spc="10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20" dirty="0">
                <a:latin typeface="Arial"/>
                <a:cs typeface="Arial"/>
              </a:rPr>
              <a:t>keep</a:t>
            </a:r>
            <a:r>
              <a:rPr sz="1700" b="1" spc="1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240" dirty="0">
                <a:latin typeface="Arial"/>
                <a:cs typeface="Arial"/>
              </a:rPr>
              <a:t>a</a:t>
            </a:r>
            <a:r>
              <a:rPr sz="1700" b="1" spc="2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55" dirty="0">
                <a:latin typeface="Arial"/>
                <a:cs typeface="Arial"/>
              </a:rPr>
              <a:t>mental</a:t>
            </a:r>
            <a:r>
              <a:rPr sz="1700" b="1" spc="1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05" dirty="0">
                <a:latin typeface="Arial"/>
                <a:cs typeface="Arial"/>
              </a:rPr>
              <a:t>budget</a:t>
            </a:r>
            <a:r>
              <a:rPr sz="1700" b="1" spc="105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  <a:r>
              <a:rPr sz="2475" spc="157" baseline="8417" dirty="0">
                <a:solidFill>
                  <a:schemeClr val="bg1"/>
                </a:solidFill>
                <a:latin typeface="Arial"/>
                <a:cs typeface="Arial"/>
              </a:rPr>
              <a:t>General </a:t>
            </a:r>
            <a:r>
              <a:rPr sz="2475" spc="165" baseline="8417" dirty="0">
                <a:solidFill>
                  <a:schemeClr val="bg1"/>
                </a:solidFill>
                <a:latin typeface="Arial"/>
                <a:cs typeface="Arial"/>
              </a:rPr>
              <a:t>Scholarship  </a:t>
            </a:r>
            <a:r>
              <a:rPr sz="1700" b="1" spc="85" dirty="0">
                <a:latin typeface="Arial"/>
                <a:cs typeface="Arial"/>
              </a:rPr>
              <a:t>Although</a:t>
            </a:r>
            <a:r>
              <a:rPr sz="1700" b="1" spc="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60" dirty="0">
                <a:latin typeface="Arial"/>
                <a:cs typeface="Arial"/>
              </a:rPr>
              <a:t>this</a:t>
            </a:r>
            <a:r>
              <a:rPr sz="1700" b="1" spc="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0" dirty="0">
                <a:latin typeface="Arial"/>
                <a:cs typeface="Arial"/>
              </a:rPr>
              <a:t>is</a:t>
            </a:r>
            <a:r>
              <a:rPr sz="1700" b="1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00" dirty="0">
                <a:latin typeface="Arial"/>
                <a:cs typeface="Arial"/>
              </a:rPr>
              <a:t>not</a:t>
            </a:r>
            <a:r>
              <a:rPr sz="1700" b="1" spc="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25" dirty="0">
                <a:latin typeface="Arial"/>
                <a:cs typeface="Arial"/>
              </a:rPr>
              <a:t>recommended,</a:t>
            </a:r>
            <a:r>
              <a:rPr sz="1700" b="1" spc="125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475" spc="202" baseline="10101" dirty="0">
                <a:solidFill>
                  <a:schemeClr val="bg1"/>
                </a:solidFill>
                <a:latin typeface="Arial"/>
                <a:cs typeface="Arial"/>
              </a:rPr>
              <a:t>Application via </a:t>
            </a:r>
            <a:r>
              <a:rPr sz="2475" spc="165" baseline="10101" dirty="0">
                <a:solidFill>
                  <a:schemeClr val="bg1"/>
                </a:solidFill>
                <a:latin typeface="Arial"/>
                <a:cs typeface="Arial"/>
              </a:rPr>
              <a:t>Scholarship  </a:t>
            </a:r>
            <a:r>
              <a:rPr sz="1700" b="1" spc="65" dirty="0">
                <a:latin typeface="Arial"/>
                <a:cs typeface="Arial"/>
              </a:rPr>
              <a:t>it</a:t>
            </a:r>
            <a:r>
              <a:rPr sz="1700" b="1" spc="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10" dirty="0">
                <a:latin typeface="Arial"/>
                <a:cs typeface="Arial"/>
              </a:rPr>
              <a:t>is</a:t>
            </a:r>
            <a:r>
              <a:rPr sz="1700" b="1" spc="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b="1" spc="240" dirty="0">
                <a:latin typeface="Arial"/>
                <a:cs typeface="Arial"/>
              </a:rPr>
              <a:t>a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105" dirty="0">
                <a:latin typeface="Arial"/>
                <a:cs typeface="Arial"/>
              </a:rPr>
              <a:t>good</a:t>
            </a:r>
            <a:r>
              <a:rPr sz="1700" b="1" spc="45" dirty="0">
                <a:latin typeface="Arial"/>
                <a:cs typeface="Arial"/>
              </a:rPr>
              <a:t> </a:t>
            </a:r>
            <a:r>
              <a:rPr sz="1700" b="1" spc="135" dirty="0">
                <a:latin typeface="Arial"/>
                <a:cs typeface="Arial"/>
              </a:rPr>
              <a:t>idea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90" dirty="0">
                <a:latin typeface="Arial"/>
                <a:cs typeface="Arial"/>
              </a:rPr>
              <a:t>to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140" dirty="0">
                <a:latin typeface="Arial"/>
                <a:cs typeface="Arial"/>
              </a:rPr>
              <a:t>have</a:t>
            </a:r>
            <a:r>
              <a:rPr sz="1700" b="1" spc="45" dirty="0">
                <a:latin typeface="Arial"/>
                <a:cs typeface="Arial"/>
              </a:rPr>
              <a:t> </a:t>
            </a:r>
            <a:r>
              <a:rPr sz="1700" b="1" spc="170" dirty="0">
                <a:latin typeface="Arial"/>
                <a:cs typeface="Arial"/>
              </a:rPr>
              <a:t>at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95" dirty="0">
                <a:latin typeface="Arial"/>
                <a:cs typeface="Arial"/>
              </a:rPr>
              <a:t>least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180" dirty="0">
                <a:latin typeface="Arial"/>
                <a:cs typeface="Arial"/>
              </a:rPr>
              <a:t>an</a:t>
            </a:r>
            <a:r>
              <a:rPr sz="1700" b="1" spc="260" dirty="0">
                <a:latin typeface="Arial"/>
                <a:cs typeface="Arial"/>
              </a:rPr>
              <a:t> </a:t>
            </a:r>
            <a:r>
              <a:rPr sz="2475" spc="150" baseline="13468" dirty="0">
                <a:solidFill>
                  <a:srgbClr val="FFFFFF"/>
                </a:solidFill>
                <a:latin typeface="Arial"/>
                <a:cs typeface="Arial"/>
              </a:rPr>
              <a:t>Central.</a:t>
            </a:r>
            <a:r>
              <a:rPr sz="2475" spc="67" baseline="134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75" spc="104" baseline="13468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75" spc="60" baseline="134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75" spc="277" baseline="13468" dirty="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sz="2475" spc="67" baseline="134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75" spc="225" baseline="13468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2475" spc="67" baseline="134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75" spc="195" baseline="13468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endParaRPr sz="2475" baseline="13468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998" y="5328310"/>
            <a:ext cx="4061460" cy="4654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78840">
              <a:lnSpc>
                <a:spcPct val="117600"/>
              </a:lnSpc>
              <a:spcBef>
                <a:spcPts val="95"/>
              </a:spcBef>
            </a:pPr>
            <a:r>
              <a:rPr sz="1700" b="1" spc="135" dirty="0">
                <a:latin typeface="Arial"/>
                <a:cs typeface="Arial"/>
              </a:rPr>
              <a:t>idea </a:t>
            </a:r>
            <a:r>
              <a:rPr sz="1700" b="1" spc="40" dirty="0">
                <a:latin typeface="Arial"/>
                <a:cs typeface="Arial"/>
              </a:rPr>
              <a:t>of </a:t>
            </a:r>
            <a:r>
              <a:rPr sz="1700" b="1" spc="110" dirty="0">
                <a:latin typeface="Arial"/>
                <a:cs typeface="Arial"/>
              </a:rPr>
              <a:t>how </a:t>
            </a:r>
            <a:r>
              <a:rPr sz="1700" b="1" spc="100" dirty="0">
                <a:latin typeface="Arial"/>
                <a:cs typeface="Arial"/>
              </a:rPr>
              <a:t>you </a:t>
            </a:r>
            <a:r>
              <a:rPr sz="1700" b="1" spc="105" dirty="0">
                <a:latin typeface="Arial"/>
                <a:cs typeface="Arial"/>
              </a:rPr>
              <a:t>spend</a:t>
            </a:r>
            <a:r>
              <a:rPr sz="1700" b="1" spc="-235" dirty="0">
                <a:latin typeface="Arial"/>
                <a:cs typeface="Arial"/>
              </a:rPr>
              <a:t> </a:t>
            </a:r>
            <a:r>
              <a:rPr sz="1700" b="1" spc="80" dirty="0">
                <a:latin typeface="Arial"/>
                <a:cs typeface="Arial"/>
              </a:rPr>
              <a:t>your  </a:t>
            </a:r>
            <a:r>
              <a:rPr sz="1700" b="1" spc="114" dirty="0">
                <a:latin typeface="Arial"/>
                <a:cs typeface="Arial"/>
              </a:rPr>
              <a:t>money.</a:t>
            </a:r>
            <a:endParaRPr sz="1700" dirty="0">
              <a:latin typeface="Arial"/>
              <a:cs typeface="Arial"/>
            </a:endParaRPr>
          </a:p>
          <a:p>
            <a:pPr marL="12700" marR="581025">
              <a:lnSpc>
                <a:spcPct val="117600"/>
              </a:lnSpc>
            </a:pPr>
            <a:r>
              <a:rPr sz="1700" b="1" spc="65" dirty="0">
                <a:latin typeface="Arial"/>
                <a:cs typeface="Arial"/>
              </a:rPr>
              <a:t>It </a:t>
            </a:r>
            <a:r>
              <a:rPr sz="1700" b="1" spc="10" dirty="0">
                <a:latin typeface="Arial"/>
                <a:cs typeface="Arial"/>
              </a:rPr>
              <a:t>is </a:t>
            </a:r>
            <a:r>
              <a:rPr sz="1700" b="1" spc="145" dirty="0">
                <a:latin typeface="Arial"/>
                <a:cs typeface="Arial"/>
              </a:rPr>
              <a:t>recommended </a:t>
            </a:r>
            <a:r>
              <a:rPr sz="1700" b="1" spc="90" dirty="0">
                <a:latin typeface="Arial"/>
                <a:cs typeface="Arial"/>
              </a:rPr>
              <a:t>to </a:t>
            </a:r>
            <a:r>
              <a:rPr sz="1700" b="1" spc="120" dirty="0">
                <a:latin typeface="Arial"/>
                <a:cs typeface="Arial"/>
              </a:rPr>
              <a:t>create</a:t>
            </a:r>
            <a:r>
              <a:rPr sz="1700" b="1" spc="-135" dirty="0">
                <a:latin typeface="Arial"/>
                <a:cs typeface="Arial"/>
              </a:rPr>
              <a:t> </a:t>
            </a:r>
            <a:r>
              <a:rPr sz="1700" b="1" spc="240" dirty="0">
                <a:latin typeface="Arial"/>
                <a:cs typeface="Arial"/>
              </a:rPr>
              <a:t>a  </a:t>
            </a:r>
            <a:r>
              <a:rPr sz="1700" b="1" spc="130" dirty="0">
                <a:latin typeface="Arial"/>
                <a:cs typeface="Arial"/>
              </a:rPr>
              <a:t>budget </a:t>
            </a:r>
            <a:r>
              <a:rPr sz="1700" b="1" spc="140" dirty="0">
                <a:latin typeface="Arial"/>
                <a:cs typeface="Arial"/>
              </a:rPr>
              <a:t>that </a:t>
            </a:r>
            <a:r>
              <a:rPr sz="1700" b="1" spc="10" dirty="0">
                <a:latin typeface="Arial"/>
                <a:cs typeface="Arial"/>
              </a:rPr>
              <a:t>is </a:t>
            </a:r>
            <a:r>
              <a:rPr sz="1700" b="1" spc="60" dirty="0">
                <a:latin typeface="Arial"/>
                <a:cs typeface="Arial"/>
              </a:rPr>
              <a:t>visible </a:t>
            </a:r>
            <a:r>
              <a:rPr sz="1700" b="1" spc="165" dirty="0">
                <a:latin typeface="Arial"/>
                <a:cs typeface="Arial"/>
              </a:rPr>
              <a:t>and  </a:t>
            </a:r>
            <a:r>
              <a:rPr sz="1700" b="1" spc="85" dirty="0">
                <a:latin typeface="Arial"/>
                <a:cs typeface="Arial"/>
              </a:rPr>
              <a:t>accessible </a:t>
            </a:r>
            <a:r>
              <a:rPr sz="1700" b="1" spc="90" dirty="0">
                <a:latin typeface="Arial"/>
                <a:cs typeface="Arial"/>
              </a:rPr>
              <a:t>to</a:t>
            </a:r>
            <a:r>
              <a:rPr sz="1700" b="1" spc="-5" dirty="0">
                <a:latin typeface="Arial"/>
                <a:cs typeface="Arial"/>
              </a:rPr>
              <a:t> </a:t>
            </a:r>
            <a:r>
              <a:rPr sz="1700" b="1" spc="60" dirty="0">
                <a:latin typeface="Arial"/>
                <a:cs typeface="Arial"/>
              </a:rPr>
              <a:t>you.</a:t>
            </a:r>
            <a:endParaRPr sz="1700" dirty="0">
              <a:latin typeface="Arial"/>
              <a:cs typeface="Arial"/>
            </a:endParaRPr>
          </a:p>
          <a:p>
            <a:pPr marL="12700" marR="351155">
              <a:lnSpc>
                <a:spcPct val="117600"/>
              </a:lnSpc>
            </a:pPr>
            <a:r>
              <a:rPr sz="1700" b="1" spc="85" dirty="0">
                <a:latin typeface="Arial"/>
                <a:cs typeface="Arial"/>
              </a:rPr>
              <a:t>Bank </a:t>
            </a:r>
            <a:r>
              <a:rPr sz="1700" b="1" spc="165" dirty="0">
                <a:latin typeface="Arial"/>
                <a:cs typeface="Arial"/>
              </a:rPr>
              <a:t>and </a:t>
            </a:r>
            <a:r>
              <a:rPr sz="1700" b="1" spc="85" dirty="0">
                <a:latin typeface="Arial"/>
                <a:cs typeface="Arial"/>
              </a:rPr>
              <a:t>credit </a:t>
            </a:r>
            <a:r>
              <a:rPr sz="1700" b="1" spc="125" dirty="0">
                <a:latin typeface="Arial"/>
                <a:cs typeface="Arial"/>
              </a:rPr>
              <a:t>card </a:t>
            </a:r>
            <a:r>
              <a:rPr sz="1700" b="1" spc="130" dirty="0">
                <a:latin typeface="Arial"/>
                <a:cs typeface="Arial"/>
              </a:rPr>
              <a:t>apps</a:t>
            </a:r>
            <a:r>
              <a:rPr sz="1700" b="1" spc="-280" dirty="0">
                <a:latin typeface="Arial"/>
                <a:cs typeface="Arial"/>
              </a:rPr>
              <a:t> </a:t>
            </a:r>
            <a:r>
              <a:rPr sz="1700" b="1" spc="85" dirty="0">
                <a:latin typeface="Arial"/>
                <a:cs typeface="Arial"/>
              </a:rPr>
              <a:t>often  </a:t>
            </a:r>
            <a:r>
              <a:rPr sz="1700" b="1" spc="140" dirty="0">
                <a:latin typeface="Arial"/>
                <a:cs typeface="Arial"/>
              </a:rPr>
              <a:t>have </a:t>
            </a:r>
            <a:r>
              <a:rPr sz="1700" b="1" spc="100" dirty="0">
                <a:latin typeface="Arial"/>
                <a:cs typeface="Arial"/>
              </a:rPr>
              <a:t>spending </a:t>
            </a:r>
            <a:r>
              <a:rPr sz="1700" b="1" spc="70" dirty="0">
                <a:latin typeface="Arial"/>
                <a:cs typeface="Arial"/>
              </a:rPr>
              <a:t>trackers. </a:t>
            </a:r>
            <a:r>
              <a:rPr sz="1700" b="1" spc="15" dirty="0">
                <a:latin typeface="Arial"/>
                <a:cs typeface="Arial"/>
              </a:rPr>
              <a:t>If </a:t>
            </a:r>
            <a:r>
              <a:rPr sz="1700" b="1" spc="100" dirty="0">
                <a:latin typeface="Arial"/>
                <a:cs typeface="Arial"/>
              </a:rPr>
              <a:t>you  </a:t>
            </a:r>
            <a:r>
              <a:rPr sz="1700" b="1" spc="75" dirty="0">
                <a:latin typeface="Arial"/>
                <a:cs typeface="Arial"/>
              </a:rPr>
              <a:t>prefer </a:t>
            </a:r>
            <a:r>
              <a:rPr sz="1700" b="1" spc="145" dirty="0">
                <a:latin typeface="Arial"/>
                <a:cs typeface="Arial"/>
              </a:rPr>
              <a:t>manually </a:t>
            </a:r>
            <a:r>
              <a:rPr sz="1700" b="1" spc="80" dirty="0">
                <a:latin typeface="Arial"/>
                <a:cs typeface="Arial"/>
              </a:rPr>
              <a:t>tracking, </a:t>
            </a:r>
            <a:r>
              <a:rPr sz="1700" b="1" spc="50" dirty="0">
                <a:latin typeface="Arial"/>
                <a:cs typeface="Arial"/>
              </a:rPr>
              <a:t>excels  </a:t>
            </a:r>
            <a:r>
              <a:rPr sz="1700" b="1" spc="80" dirty="0">
                <a:latin typeface="Arial"/>
                <a:cs typeface="Arial"/>
              </a:rPr>
              <a:t>work </a:t>
            </a:r>
            <a:r>
              <a:rPr sz="1700" b="1" spc="130" dirty="0">
                <a:latin typeface="Arial"/>
                <a:cs typeface="Arial"/>
              </a:rPr>
              <a:t>great</a:t>
            </a:r>
            <a:r>
              <a:rPr sz="1700" b="1" dirty="0">
                <a:latin typeface="Arial"/>
                <a:cs typeface="Arial"/>
              </a:rPr>
              <a:t> </a:t>
            </a:r>
            <a:r>
              <a:rPr sz="1700" b="1" spc="50" dirty="0">
                <a:latin typeface="Arial"/>
                <a:cs typeface="Arial"/>
              </a:rPr>
              <a:t>too.</a:t>
            </a:r>
            <a:endParaRPr sz="1700" dirty="0">
              <a:latin typeface="Arial"/>
              <a:cs typeface="Arial"/>
            </a:endParaRPr>
          </a:p>
          <a:p>
            <a:pPr marL="12700" marR="197485">
              <a:lnSpc>
                <a:spcPct val="117600"/>
              </a:lnSpc>
            </a:pPr>
            <a:r>
              <a:rPr sz="1700" b="1" spc="95" dirty="0">
                <a:latin typeface="Arial"/>
                <a:cs typeface="Arial"/>
              </a:rPr>
              <a:t>Continue </a:t>
            </a:r>
            <a:r>
              <a:rPr sz="1700" b="1" spc="90" dirty="0">
                <a:latin typeface="Arial"/>
                <a:cs typeface="Arial"/>
              </a:rPr>
              <a:t>to </a:t>
            </a:r>
            <a:r>
              <a:rPr sz="1700" b="1" spc="85" dirty="0">
                <a:latin typeface="Arial"/>
                <a:cs typeface="Arial"/>
              </a:rPr>
              <a:t>review </a:t>
            </a:r>
            <a:r>
              <a:rPr sz="1700" b="1" spc="165" dirty="0">
                <a:latin typeface="Arial"/>
                <a:cs typeface="Arial"/>
              </a:rPr>
              <a:t>and </a:t>
            </a:r>
            <a:r>
              <a:rPr sz="1700" b="1" spc="100" dirty="0">
                <a:latin typeface="Arial"/>
                <a:cs typeface="Arial"/>
              </a:rPr>
              <a:t>edit </a:t>
            </a:r>
            <a:r>
              <a:rPr sz="1700" b="1" spc="80" dirty="0">
                <a:latin typeface="Arial"/>
                <a:cs typeface="Arial"/>
              </a:rPr>
              <a:t>your  </a:t>
            </a:r>
            <a:r>
              <a:rPr sz="1700" b="1" spc="130" dirty="0">
                <a:latin typeface="Arial"/>
                <a:cs typeface="Arial"/>
              </a:rPr>
              <a:t>budget </a:t>
            </a:r>
            <a:r>
              <a:rPr sz="1700" b="1" spc="114" dirty="0">
                <a:latin typeface="Arial"/>
                <a:cs typeface="Arial"/>
              </a:rPr>
              <a:t>as </a:t>
            </a:r>
            <a:r>
              <a:rPr sz="1700" b="1" spc="105" dirty="0">
                <a:latin typeface="Arial"/>
                <a:cs typeface="Arial"/>
              </a:rPr>
              <a:t>needed. </a:t>
            </a:r>
            <a:r>
              <a:rPr sz="1700" b="1" spc="25" dirty="0">
                <a:latin typeface="Arial"/>
                <a:cs typeface="Arial"/>
              </a:rPr>
              <a:t>This </a:t>
            </a:r>
            <a:r>
              <a:rPr sz="1700" b="1" spc="70" dirty="0">
                <a:latin typeface="Arial"/>
                <a:cs typeface="Arial"/>
              </a:rPr>
              <a:t>holds</a:t>
            </a:r>
            <a:r>
              <a:rPr sz="1700" b="1" spc="-200" dirty="0">
                <a:latin typeface="Arial"/>
                <a:cs typeface="Arial"/>
              </a:rPr>
              <a:t> </a:t>
            </a:r>
            <a:r>
              <a:rPr sz="1700" b="1" spc="100" dirty="0">
                <a:latin typeface="Arial"/>
                <a:cs typeface="Arial"/>
              </a:rPr>
              <a:t>you  </a:t>
            </a:r>
            <a:r>
              <a:rPr sz="1700" b="1" spc="120" dirty="0">
                <a:latin typeface="Arial"/>
                <a:cs typeface="Arial"/>
              </a:rPr>
              <a:t>accountable </a:t>
            </a:r>
            <a:r>
              <a:rPr sz="1700" b="1" spc="90" dirty="0">
                <a:latin typeface="Arial"/>
                <a:cs typeface="Arial"/>
              </a:rPr>
              <a:t>to </a:t>
            </a:r>
            <a:r>
              <a:rPr sz="1700" b="1" spc="110" dirty="0">
                <a:latin typeface="Arial"/>
                <a:cs typeface="Arial"/>
              </a:rPr>
              <a:t>how </a:t>
            </a:r>
            <a:r>
              <a:rPr sz="1700" b="1" spc="100" dirty="0">
                <a:latin typeface="Arial"/>
                <a:cs typeface="Arial"/>
              </a:rPr>
              <a:t>you</a:t>
            </a:r>
            <a:r>
              <a:rPr sz="1700" b="1" spc="-165" dirty="0">
                <a:latin typeface="Arial"/>
                <a:cs typeface="Arial"/>
              </a:rPr>
              <a:t> </a:t>
            </a:r>
            <a:r>
              <a:rPr sz="1700" b="1" spc="80" dirty="0">
                <a:latin typeface="Arial"/>
                <a:cs typeface="Arial"/>
              </a:rPr>
              <a:t>spend.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700" u="heavy" spc="-430" dirty="0">
                <a:uFill>
                  <a:solidFill>
                    <a:srgbClr val="861F40"/>
                  </a:solidFill>
                </a:u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8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</a:t>
            </a:r>
            <a:r>
              <a:rPr sz="1700" b="1" u="heavy" spc="3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9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sz="1700" b="1" u="heavy" spc="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11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</a:t>
            </a:r>
            <a:r>
              <a:rPr sz="1700" b="1" spc="11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</a:t>
            </a:r>
            <a:r>
              <a:rPr sz="1700" b="1" spc="4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9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sz="1700" b="1" u="heavy" spc="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2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sz="1700" b="1" u="heavy" spc="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13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budget</a:t>
            </a:r>
            <a:r>
              <a:rPr sz="1700" b="1" u="heavy" spc="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9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with</a:t>
            </a:r>
            <a:r>
              <a:rPr sz="1700" b="1" u="heavy" spc="4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8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your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700" u="heavy" spc="-430" dirty="0">
                <a:uFill>
                  <a:solidFill>
                    <a:srgbClr val="861F40"/>
                  </a:solidFill>
                </a:u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10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dinin</a:t>
            </a:r>
            <a:r>
              <a:rPr sz="1700" b="1" spc="10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sz="1700" b="1" u="heavy" spc="-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13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700" u="heavy" spc="-430" dirty="0">
                <a:uFill>
                  <a:solidFill>
                    <a:srgbClr val="861F40"/>
                  </a:solidFill>
                </a:uFill>
                <a:latin typeface="Times New Roman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-15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 </a:t>
            </a:r>
            <a:r>
              <a:rPr sz="1700" b="1" u="heavy" spc="-204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1:1 </a:t>
            </a:r>
            <a:r>
              <a:rPr sz="1700" b="1" u="heavy" spc="9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 </a:t>
            </a:r>
            <a:r>
              <a:rPr sz="1700" b="1" u="heavy" spc="6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wellness</a:t>
            </a:r>
            <a:r>
              <a:rPr sz="1700" b="1" u="heavy" spc="-145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700" b="1" u="heavy" spc="110" dirty="0">
                <a:uFill>
                  <a:solidFill>
                    <a:srgbClr val="861F4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coachin</a:t>
            </a:r>
            <a:r>
              <a:rPr sz="1700" b="1" spc="110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08240" y="1440059"/>
            <a:ext cx="3329940" cy="1769587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650" u="heavy" spc="-41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0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Scholarshi</a:t>
            </a:r>
            <a:r>
              <a:rPr sz="1650" spc="105" dirty="0">
                <a:solidFill>
                  <a:schemeClr val="bg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sz="1650" u="heavy" spc="10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 </a:t>
            </a:r>
            <a:r>
              <a:rPr sz="1650" u="heavy" spc="19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 </a:t>
            </a:r>
            <a:r>
              <a:rPr sz="1650" u="heavy" spc="10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</a:t>
            </a:r>
            <a:r>
              <a:rPr sz="1650" u="heavy" spc="-19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1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Aid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67945">
              <a:lnSpc>
                <a:spcPct val="117400"/>
              </a:lnSpc>
              <a:buChar char="•"/>
              <a:tabLst>
                <a:tab pos="174625" algn="l"/>
              </a:tabLst>
            </a:pPr>
            <a:r>
              <a:rPr sz="1650" spc="8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1650" spc="120" dirty="0">
                <a:solidFill>
                  <a:srgbClr val="FFFFFF"/>
                </a:solidFill>
                <a:latin typeface="Arial"/>
                <a:cs typeface="Arial"/>
              </a:rPr>
              <a:t>receiving </a:t>
            </a:r>
            <a:r>
              <a:rPr sz="1650" spc="135" dirty="0">
                <a:solidFill>
                  <a:srgbClr val="FFFFFF"/>
                </a:solidFill>
                <a:latin typeface="Arial"/>
                <a:cs typeface="Arial"/>
              </a:rPr>
              <a:t>financial  </a:t>
            </a:r>
            <a:r>
              <a:rPr sz="1650" spc="155" dirty="0">
                <a:solidFill>
                  <a:srgbClr val="FFFFFF"/>
                </a:solidFill>
                <a:latin typeface="Arial"/>
                <a:cs typeface="Arial"/>
              </a:rPr>
              <a:t>aid? </a:t>
            </a:r>
            <a:r>
              <a:rPr sz="1650" spc="75" dirty="0">
                <a:solidFill>
                  <a:srgbClr val="FFFFFF"/>
                </a:solidFill>
                <a:latin typeface="Arial"/>
                <a:cs typeface="Arial"/>
              </a:rPr>
              <a:t>There </a:t>
            </a:r>
            <a:r>
              <a:rPr sz="1650" spc="13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650" spc="215" dirty="0">
                <a:solidFill>
                  <a:srgbClr val="FFFFFF"/>
                </a:solidFill>
                <a:latin typeface="Arial"/>
                <a:cs typeface="Arial"/>
              </a:rPr>
              <a:t>many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ways to  </a:t>
            </a:r>
            <a:r>
              <a:rPr sz="1650" spc="110" dirty="0">
                <a:solidFill>
                  <a:srgbClr val="FFFFFF"/>
                </a:solidFill>
                <a:latin typeface="Arial"/>
                <a:cs typeface="Arial"/>
              </a:rPr>
              <a:t>receive </a:t>
            </a:r>
            <a:r>
              <a:rPr sz="1650" spc="135" dirty="0">
                <a:solidFill>
                  <a:srgbClr val="FFFFFF"/>
                </a:solidFill>
                <a:latin typeface="Arial"/>
                <a:cs typeface="Arial"/>
              </a:rPr>
              <a:t>financial </a:t>
            </a: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assistance.</a:t>
            </a:r>
            <a:r>
              <a:rPr sz="165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70" dirty="0">
                <a:solidFill>
                  <a:srgbClr val="FFFFFF"/>
                </a:solidFill>
                <a:latin typeface="Arial"/>
                <a:cs typeface="Arial"/>
              </a:rPr>
              <a:t>It  </a:t>
            </a:r>
            <a:r>
              <a:rPr sz="1650" spc="6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650" spc="170" dirty="0">
                <a:solidFill>
                  <a:srgbClr val="FFFFFF"/>
                </a:solidFill>
                <a:latin typeface="Arial"/>
                <a:cs typeface="Arial"/>
              </a:rPr>
              <a:t>important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to understand  </a:t>
            </a:r>
            <a:r>
              <a:rPr sz="1650" spc="175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6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55" dirty="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r>
              <a:rPr sz="16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14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60" dirty="0">
                <a:solidFill>
                  <a:srgbClr val="FFFFFF"/>
                </a:solidFill>
                <a:latin typeface="Arial"/>
                <a:cs typeface="Arial"/>
              </a:rPr>
              <a:t>aid</a:t>
            </a:r>
            <a:r>
              <a:rPr sz="165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8240" y="3252438"/>
            <a:ext cx="3056255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receiving. </a:t>
            </a:r>
            <a:r>
              <a:rPr sz="1650" spc="90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1650" spc="114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endParaRPr sz="1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08240" y="3842988"/>
            <a:ext cx="2670810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u="heavy" spc="-41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1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Grants </a:t>
            </a:r>
            <a:r>
              <a:rPr sz="1650" spc="195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sz="1650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50" u="heavy" spc="-110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</a:t>
            </a:r>
            <a:r>
              <a:rPr sz="1650" spc="550" dirty="0">
                <a:solidFill>
                  <a:schemeClr val="bg1"/>
                </a:solidFill>
                <a:latin typeface="Arial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2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cholarshi</a:t>
            </a:r>
            <a:r>
              <a:rPr sz="1650" spc="125" dirty="0">
                <a:solidFill>
                  <a:schemeClr val="bg1"/>
                </a:solidFill>
                <a:latin typeface="Arial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sz="1650" u="heavy" spc="12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08240" y="4138263"/>
            <a:ext cx="2715260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73990" indent="-161925">
              <a:lnSpc>
                <a:spcPct val="100000"/>
              </a:lnSpc>
              <a:spcBef>
                <a:spcPts val="120"/>
              </a:spcBef>
              <a:buChar char="•"/>
              <a:tabLst>
                <a:tab pos="174625" algn="l"/>
              </a:tabLst>
            </a:pPr>
            <a:r>
              <a:rPr sz="1650" spc="2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sure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50" spc="75" dirty="0">
                <a:solidFill>
                  <a:srgbClr val="FFFFFF"/>
                </a:solidFill>
                <a:latin typeface="Arial"/>
                <a:cs typeface="Arial"/>
              </a:rPr>
              <a:t>fill </a:t>
            </a:r>
            <a:r>
              <a:rPr sz="1650" spc="155" dirty="0">
                <a:solidFill>
                  <a:srgbClr val="FFFFFF"/>
                </a:solidFill>
                <a:latin typeface="Arial"/>
                <a:cs typeface="Arial"/>
              </a:rPr>
              <a:t>out</a:t>
            </a:r>
            <a:r>
              <a:rPr sz="165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VT</a:t>
            </a:r>
            <a:endParaRPr sz="1650">
              <a:latin typeface="Arial"/>
              <a:cs typeface="Arial"/>
            </a:endParaRP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2274" y="6744334"/>
            <a:ext cx="40005" cy="19050"/>
          </a:xfrm>
          <a:custGeom>
            <a:avLst/>
            <a:gdLst/>
            <a:ahLst/>
            <a:cxnLst/>
            <a:rect l="l" t="t" r="r" b="b"/>
            <a:pathLst>
              <a:path w="40004" h="19050">
                <a:moveTo>
                  <a:pt x="39878" y="19049"/>
                </a:moveTo>
                <a:lnTo>
                  <a:pt x="0" y="19049"/>
                </a:lnTo>
                <a:lnTo>
                  <a:pt x="0" y="0"/>
                </a:lnTo>
                <a:lnTo>
                  <a:pt x="39878" y="0"/>
                </a:lnTo>
                <a:lnTo>
                  <a:pt x="39878" y="19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08240" y="5278633"/>
            <a:ext cx="3242945" cy="268287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650" spc="-60" dirty="0">
                <a:solidFill>
                  <a:srgbClr val="FFFFFF"/>
                </a:solidFill>
                <a:latin typeface="Arial"/>
                <a:cs typeface="Arial"/>
              </a:rPr>
              <a:t>FAFSA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1650" spc="85" dirty="0">
                <a:solidFill>
                  <a:srgbClr val="FFFFFF"/>
                </a:solidFill>
                <a:latin typeface="Arial"/>
                <a:cs typeface="Arial"/>
              </a:rPr>
              <a:t>file </a:t>
            </a:r>
            <a:r>
              <a:rPr sz="1650" spc="17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650" spc="110" dirty="0">
                <a:solidFill>
                  <a:srgbClr val="FFFFFF"/>
                </a:solidFill>
                <a:latin typeface="Arial"/>
                <a:cs typeface="Arial"/>
              </a:rPr>
              <a:t>deadline,</a:t>
            </a:r>
            <a:r>
              <a:rPr sz="165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90" dirty="0">
                <a:solidFill>
                  <a:srgbClr val="FFFFFF"/>
                </a:solidFill>
                <a:latin typeface="Arial"/>
                <a:cs typeface="Arial"/>
              </a:rPr>
              <a:t>too.</a:t>
            </a:r>
            <a:endParaRPr sz="1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650" u="heavy" spc="-41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1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Scholarshi</a:t>
            </a:r>
            <a:r>
              <a:rPr sz="1650" spc="110" dirty="0">
                <a:solidFill>
                  <a:schemeClr val="bg1"/>
                </a:solidFill>
                <a:latin typeface="Arial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sz="1650" spc="35" dirty="0">
                <a:solidFill>
                  <a:schemeClr val="bg1"/>
                </a:solidFill>
                <a:latin typeface="Arial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2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Central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650" u="heavy" spc="-4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2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</a:t>
            </a:r>
            <a:r>
              <a:rPr sz="1650" u="heavy" spc="19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 </a:t>
            </a:r>
            <a:r>
              <a:rPr sz="1650" u="heavy" spc="10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Parent</a:t>
            </a:r>
            <a:r>
              <a:rPr sz="1650" u="heavy" spc="-2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8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Loans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650" u="heavy" spc="-4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2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</a:t>
            </a:r>
            <a:r>
              <a:rPr sz="1650" u="heavy" spc="14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</a:t>
            </a:r>
            <a:r>
              <a:rPr sz="1650" spc="145" dirty="0">
                <a:solidFill>
                  <a:schemeClr val="bg1"/>
                </a:solid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sz="1650" u="heavy" spc="14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loyment</a:t>
            </a:r>
            <a:r>
              <a:rPr sz="1650" spc="-50" dirty="0">
                <a:solidFill>
                  <a:schemeClr val="bg1"/>
                </a:solid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spc="135" dirty="0">
                <a:solidFill>
                  <a:schemeClr val="bg1"/>
                </a:solidFill>
                <a:latin typeface="Arial"/>
                <a:cs typeface="Arial"/>
              </a:rPr>
              <a:t>via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650" u="heavy" spc="-4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9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Federal </a:t>
            </a:r>
            <a:r>
              <a:rPr sz="1650" u="heavy" spc="10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Work </a:t>
            </a:r>
            <a:r>
              <a:rPr sz="1650" u="heavy" spc="114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</a:t>
            </a:r>
            <a:r>
              <a:rPr sz="1650" spc="114" dirty="0">
                <a:solidFill>
                  <a:schemeClr val="bg1"/>
                </a:solidFill>
                <a:latin typeface="Arial"/>
                <a:cs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 </a:t>
            </a:r>
            <a:r>
              <a:rPr sz="1650" spc="114" dirty="0">
                <a:solidFill>
                  <a:schemeClr val="bg1"/>
                </a:solidFill>
                <a:latin typeface="Arial"/>
                <a:cs typeface="Arial"/>
              </a:rPr>
              <a:t>or</a:t>
            </a:r>
            <a:r>
              <a:rPr sz="1650" spc="-1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50" spc="215" dirty="0">
                <a:solidFill>
                  <a:schemeClr val="bg1"/>
                </a:solid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sz="1650" u="heavy" spc="2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art-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650" u="heavy" spc="-4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7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</a:t>
            </a:r>
            <a:r>
              <a:rPr sz="1650" spc="35" dirty="0">
                <a:solidFill>
                  <a:schemeClr val="bg1"/>
                </a:solid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spc="140" dirty="0">
                <a:solidFill>
                  <a:schemeClr val="bg1"/>
                </a:solid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</a:t>
            </a:r>
            <a:r>
              <a:rPr sz="1650" u="heavy" spc="14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</a:t>
            </a:r>
            <a:endParaRPr sz="16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7400"/>
              </a:lnSpc>
            </a:pPr>
            <a:r>
              <a:rPr sz="1650" spc="40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1650" spc="130" dirty="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sz="1650" u="heavy" spc="-11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</a:t>
            </a:r>
            <a:r>
              <a:rPr sz="1650" spc="725" dirty="0">
                <a:solidFill>
                  <a:schemeClr val="bg1"/>
                </a:solidFill>
                <a:latin typeface="Arial"/>
                <a:cs typeface="Arial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50" u="heavy" spc="15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andshake </a:t>
            </a:r>
            <a:r>
              <a:rPr sz="1650" spc="165" dirty="0">
                <a:solidFill>
                  <a:srgbClr val="FFFFFF"/>
                </a:solidFill>
                <a:latin typeface="Arial"/>
                <a:cs typeface="Arial"/>
              </a:rPr>
              <a:t>account  </a:t>
            </a:r>
            <a:r>
              <a:rPr sz="1650" spc="15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50" spc="110" dirty="0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650" spc="90" dirty="0">
                <a:solidFill>
                  <a:srgbClr val="FFFFFF"/>
                </a:solidFill>
                <a:latin typeface="Arial"/>
                <a:cs typeface="Arial"/>
              </a:rPr>
              <a:t>Federal </a:t>
            </a:r>
            <a:r>
              <a:rPr sz="1650" spc="105" dirty="0">
                <a:solidFill>
                  <a:srgbClr val="FFFFFF"/>
                </a:solidFill>
                <a:latin typeface="Arial"/>
                <a:cs typeface="Arial"/>
              </a:rPr>
              <a:t>Work</a:t>
            </a:r>
            <a:r>
              <a:rPr sz="165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114" dirty="0">
                <a:solidFill>
                  <a:srgbClr val="FFFFFF"/>
                </a:solidFill>
                <a:latin typeface="Arial"/>
                <a:cs typeface="Arial"/>
              </a:rPr>
              <a:t>Study  </a:t>
            </a:r>
            <a:r>
              <a:rPr sz="1650" spc="80" dirty="0">
                <a:solidFill>
                  <a:srgbClr val="FFFFFF"/>
                </a:solidFill>
                <a:latin typeface="Arial"/>
                <a:cs typeface="Arial"/>
              </a:rPr>
              <a:t>jobs.</a:t>
            </a:r>
            <a:endParaRPr sz="1650" dirty="0">
              <a:latin typeface="Arial"/>
              <a:cs typeface="Arial"/>
            </a:endParaRPr>
          </a:p>
        </p:txBody>
      </p:sp>
      <p:pic>
        <p:nvPicPr>
          <p:cNvPr id="18" name="Picture 17" descr="A logo for a college of science: psychology department">
            <a:extLst>
              <a:ext uri="{FF2B5EF4-FFF2-40B4-BE49-F238E27FC236}">
                <a16:creationId xmlns:a16="http://schemas.microsoft.com/office/drawing/2014/main" id="{8D186230-088C-C351-33F9-FE093E339EB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458" y="7961508"/>
            <a:ext cx="3556737" cy="21082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272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SUCCESSFUL START TIP: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Start Tips: Budgeting</dc:title>
  <dc:creator>Grace Burden</dc:creator>
  <cp:keywords>DAGNqzfFj84,BAE5XYe12Lc</cp:keywords>
  <cp:lastModifiedBy>Burden, Grace</cp:lastModifiedBy>
  <cp:revision>5</cp:revision>
  <dcterms:created xsi:type="dcterms:W3CDTF">2024-08-14T14:51:20Z</dcterms:created>
  <dcterms:modified xsi:type="dcterms:W3CDTF">2024-08-14T16:28:57Z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2024-08-14T00:00:00Z</vt:filetime>
  </property>
</Properties>
</file>